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9" r:id="rId2"/>
    <p:sldId id="260" r:id="rId3"/>
    <p:sldId id="261" r:id="rId4"/>
  </p:sldIdLst>
  <p:sldSz cx="30275213" cy="42803763"/>
  <p:notesSz cx="6797675" cy="9928225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EF9011"/>
    <a:srgbClr val="C5BCB1"/>
    <a:srgbClr val="DC3C3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52"/>
    <p:restoredTop sz="99310" autoAdjust="0"/>
  </p:normalViewPr>
  <p:slideViewPr>
    <p:cSldViewPr showGuides="1">
      <p:cViewPr>
        <p:scale>
          <a:sx n="33" d="100"/>
          <a:sy n="33" d="100"/>
        </p:scale>
        <p:origin x="-284" y="5960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170" d="100"/>
          <a:sy n="170" d="100"/>
        </p:scale>
        <p:origin x="5376" y="192"/>
      </p:cViewPr>
      <p:guideLst>
        <p:guide orient="horz" pos="3127"/>
        <p:guide pos="2141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0E9C3-7619-894D-B733-61AE89B9F626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E468CF-6EF8-164A-BEC9-D4F716EEB4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1410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0133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4978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638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83" y="4901184"/>
            <a:ext cx="29915448" cy="2228430"/>
          </a:xfrm>
        </p:spPr>
        <p:txBody>
          <a:bodyPr>
            <a:normAutofit/>
          </a:bodyPr>
          <a:lstStyle>
            <a:lvl1pPr algn="ctr">
              <a:defRPr sz="11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438800"/>
            <a:ext cx="15137999" cy="32313800"/>
          </a:xfrm>
        </p:spPr>
        <p:txBody>
          <a:bodyPr lIns="288000" rIns="144000">
            <a:normAutofit/>
          </a:bodyPr>
          <a:lstStyle>
            <a:lvl1pPr>
              <a:defRPr sz="6000" baseline="0">
                <a:solidFill>
                  <a:schemeClr val="tx1"/>
                </a:solidFill>
              </a:defRPr>
            </a:lvl1pPr>
            <a:lvl2pPr>
              <a:defRPr sz="5000"/>
            </a:lvl2pPr>
            <a:lvl3pPr>
              <a:defRPr sz="45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marL="756872" marR="0" lvl="0" indent="-756872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9882" y="42141912"/>
            <a:ext cx="14045784" cy="631093"/>
          </a:xfrm>
        </p:spPr>
        <p:txBody>
          <a:bodyPr/>
          <a:lstStyle>
            <a:lvl1pPr algn="l">
              <a:defRPr sz="4800"/>
            </a:lvl1pPr>
          </a:lstStyle>
          <a:p>
            <a:r>
              <a:rPr lang="en-US"/>
              <a:t>CIRED 2019 Poster Session — Paper XXXX — Session YY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2"/>
          </p:nvPr>
        </p:nvSpPr>
        <p:spPr>
          <a:xfrm>
            <a:off x="15137214" y="9438800"/>
            <a:ext cx="15137999" cy="32313800"/>
          </a:xfrm>
        </p:spPr>
        <p:txBody>
          <a:bodyPr lIns="144000" rIns="288000">
            <a:normAutofit/>
          </a:bodyPr>
          <a:lstStyle>
            <a:lvl1pPr>
              <a:defRPr sz="6000"/>
            </a:lvl1pPr>
            <a:lvl2pPr>
              <a:defRPr sz="5000"/>
            </a:lvl2pPr>
            <a:lvl3pPr>
              <a:defRPr sz="4500"/>
            </a:lvl3pPr>
            <a:lvl4pPr>
              <a:defRPr sz="4800"/>
            </a:lvl4pPr>
            <a:lvl5pPr>
              <a:defRPr sz="4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="" xmlns:p14="http://schemas.microsoft.com/office/powerpoint/2010/main" val="163905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67805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784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2497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65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94002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3239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CIRED 2019 Poster Session — Paper XXXX — Session YY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5415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4901184"/>
            <a:ext cx="26112371" cy="22284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7" y="42141912"/>
            <a:ext cx="10294167" cy="6310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bg1"/>
                </a:solidFill>
              </a:defRPr>
            </a:lvl1pPr>
          </a:lstStyle>
          <a:p>
            <a:pPr algn="l"/>
            <a:r>
              <a:rPr lang="en-US"/>
              <a:t>CIRED 2019 Poster Session — Paper XXXX — Session YY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25B3-6E27-7E43-9B88-8B2963DA20D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30275213" cy="428432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65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zövegdoboz 436"/>
          <p:cNvSpPr txBox="1"/>
          <p:nvPr/>
        </p:nvSpPr>
        <p:spPr>
          <a:xfrm rot="18796050">
            <a:off x="3036386" y="23234784"/>
            <a:ext cx="24443101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4400" b="1" dirty="0" err="1" smtClean="0">
                <a:solidFill>
                  <a:schemeClr val="bg1">
                    <a:lumMod val="75000"/>
                  </a:schemeClr>
                </a:solidFill>
              </a:rPr>
              <a:t>Distribution</a:t>
            </a:r>
            <a:r>
              <a:rPr lang="hu-HU" sz="34400" b="1" dirty="0" smtClean="0">
                <a:solidFill>
                  <a:schemeClr val="bg1">
                    <a:lumMod val="75000"/>
                  </a:schemeClr>
                </a:solidFill>
              </a:rPr>
              <a:t> Network</a:t>
            </a:r>
            <a:endParaRPr lang="en-US" sz="344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5" name="Lekerekített téglalap 424"/>
          <p:cNvSpPr/>
          <p:nvPr/>
        </p:nvSpPr>
        <p:spPr>
          <a:xfrm>
            <a:off x="1024038" y="17945497"/>
            <a:ext cx="28479164" cy="23618624"/>
          </a:xfrm>
          <a:prstGeom prst="roundRect">
            <a:avLst>
              <a:gd name="adj" fmla="val 7956"/>
            </a:avLst>
          </a:prstGeom>
          <a:solidFill>
            <a:srgbClr val="FF0000">
              <a:alpha val="10000"/>
            </a:srgbClr>
          </a:solidFill>
          <a:ln w="50800" cap="sq">
            <a:solidFill>
              <a:srgbClr val="FF0000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2" name="Lekerekített téglalap 421"/>
          <p:cNvSpPr/>
          <p:nvPr/>
        </p:nvSpPr>
        <p:spPr>
          <a:xfrm>
            <a:off x="1744118" y="26334429"/>
            <a:ext cx="16669852" cy="14185576"/>
          </a:xfrm>
          <a:prstGeom prst="roundRect">
            <a:avLst/>
          </a:prstGeom>
          <a:solidFill>
            <a:srgbClr val="0000FF">
              <a:alpha val="10000"/>
            </a:srgbClr>
          </a:solidFill>
          <a:ln w="50800" cap="sq">
            <a:solidFill>
              <a:srgbClr val="0000FF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1" name="Lekerekített téglalap 420"/>
          <p:cNvSpPr/>
          <p:nvPr/>
        </p:nvSpPr>
        <p:spPr>
          <a:xfrm>
            <a:off x="11033150" y="33391213"/>
            <a:ext cx="17821980" cy="7704856"/>
          </a:xfrm>
          <a:prstGeom prst="roundRect">
            <a:avLst/>
          </a:prstGeom>
          <a:solidFill>
            <a:srgbClr val="00B050">
              <a:alpha val="10000"/>
            </a:srgbClr>
          </a:solidFill>
          <a:ln w="50800" cap="sq">
            <a:solidFill>
              <a:srgbClr val="00B050"/>
            </a:solidFill>
            <a:prstDash val="lgDash"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13" name="Egyenes összekötő 412"/>
          <p:cNvCxnSpPr/>
          <p:nvPr/>
        </p:nvCxnSpPr>
        <p:spPr>
          <a:xfrm flipV="1">
            <a:off x="6964698" y="18737585"/>
            <a:ext cx="36004" cy="2376264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0" name="Téglalap 359"/>
          <p:cNvSpPr/>
          <p:nvPr/>
        </p:nvSpPr>
        <p:spPr>
          <a:xfrm rot="18999840">
            <a:off x="14574449" y="26464219"/>
            <a:ext cx="216024" cy="6480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4361" y="4322978"/>
            <a:ext cx="29086492" cy="3277820"/>
          </a:xfrm>
        </p:spPr>
        <p:txBody>
          <a:bodyPr>
            <a:spAutoFit/>
          </a:bodyPr>
          <a:lstStyle/>
          <a:p>
            <a:pPr algn="ctr"/>
            <a:r>
              <a:rPr lang="hu-HU" sz="11500" b="1" dirty="0" smtClean="0">
                <a:solidFill>
                  <a:srgbClr val="DC3C3B"/>
                </a:solidFill>
              </a:rPr>
              <a:t>1903 - SIMULATION OF ISLANDING IN DISTRIBUTION NETWORKS</a:t>
            </a:r>
            <a:endParaRPr lang="en-US" sz="11500" b="1" dirty="0">
              <a:solidFill>
                <a:srgbClr val="DC3C3B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23453118"/>
              </p:ext>
            </p:extLst>
          </p:nvPr>
        </p:nvGraphicFramePr>
        <p:xfrm>
          <a:off x="1755648" y="7468333"/>
          <a:ext cx="26765505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1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Dr.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Attila KOVÁCS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Róbert GAÁL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János CSATÁR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Budapest University of </a:t>
                      </a:r>
                      <a:r>
                        <a:rPr lang="en-GB" sz="4800" baseline="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Technology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4361" y="41879523"/>
            <a:ext cx="16335102" cy="872688"/>
          </a:xfrm>
        </p:spPr>
        <p:txBody>
          <a:bodyPr anchor="ctr"/>
          <a:lstStyle/>
          <a:p>
            <a:r>
              <a:rPr lang="en-US" sz="5000" dirty="0"/>
              <a:t>CIRED 2019 Poster Session — Paper </a:t>
            </a:r>
            <a:r>
              <a:rPr lang="hu-HU" sz="5000" dirty="0" smtClean="0"/>
              <a:t>1903</a:t>
            </a:r>
            <a:r>
              <a:rPr lang="en-US" sz="5000" dirty="0" smtClean="0"/>
              <a:t> </a:t>
            </a:r>
            <a:r>
              <a:rPr lang="en-US" sz="5000" dirty="0"/>
              <a:t>— Session </a:t>
            </a:r>
            <a:r>
              <a:rPr lang="hu-HU" sz="5000" dirty="0" smtClean="0"/>
              <a:t>3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grpSp>
        <p:nvGrpSpPr>
          <p:cNvPr id="205" name="Csoportba foglalás 204"/>
          <p:cNvGrpSpPr/>
          <p:nvPr/>
        </p:nvGrpSpPr>
        <p:grpSpPr>
          <a:xfrm>
            <a:off x="11393190" y="37315649"/>
            <a:ext cx="6336704" cy="2664297"/>
            <a:chOff x="9845018" y="38899825"/>
            <a:chExt cx="6336704" cy="2664297"/>
          </a:xfrm>
        </p:grpSpPr>
        <p:grpSp>
          <p:nvGrpSpPr>
            <p:cNvPr id="34" name="Csoportba foglalás 33"/>
            <p:cNvGrpSpPr/>
            <p:nvPr/>
          </p:nvGrpSpPr>
          <p:grpSpPr>
            <a:xfrm>
              <a:off x="13049375" y="39943942"/>
              <a:ext cx="1440160" cy="1404156"/>
              <a:chOff x="11460480" y="33520380"/>
              <a:chExt cx="1424940" cy="944880"/>
            </a:xfrm>
          </p:grpSpPr>
          <p:sp>
            <p:nvSpPr>
              <p:cNvPr id="28" name="Téglalap 27"/>
              <p:cNvSpPr/>
              <p:nvPr/>
            </p:nvSpPr>
            <p:spPr>
              <a:xfrm>
                <a:off x="11689080" y="33878520"/>
                <a:ext cx="990600" cy="38862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9" name="Téglalap 28"/>
              <p:cNvSpPr/>
              <p:nvPr/>
            </p:nvSpPr>
            <p:spPr>
              <a:xfrm>
                <a:off x="11803380" y="33672780"/>
                <a:ext cx="202883" cy="2057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Téglalap 29"/>
              <p:cNvSpPr/>
              <p:nvPr/>
            </p:nvSpPr>
            <p:spPr>
              <a:xfrm>
                <a:off x="12298680" y="33672780"/>
                <a:ext cx="202883" cy="20574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1" name="Szövegdoboz 30"/>
              <p:cNvSpPr txBox="1"/>
              <p:nvPr/>
            </p:nvSpPr>
            <p:spPr>
              <a:xfrm>
                <a:off x="11833860" y="33832800"/>
                <a:ext cx="32766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2400" b="1" dirty="0" smtClean="0">
                    <a:solidFill>
                      <a:srgbClr val="FF0000"/>
                    </a:solidFill>
                  </a:rPr>
                  <a:t>+</a:t>
                </a:r>
                <a:endParaRPr lang="hu-H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32" name="Szövegdoboz 31"/>
              <p:cNvSpPr txBox="1"/>
              <p:nvPr/>
            </p:nvSpPr>
            <p:spPr>
              <a:xfrm>
                <a:off x="12363450" y="33848040"/>
                <a:ext cx="17907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hu-HU" sz="2400" b="1" dirty="0" smtClean="0">
                    <a:solidFill>
                      <a:srgbClr val="0000FF"/>
                    </a:solidFill>
                  </a:rPr>
                  <a:t>-</a:t>
                </a:r>
              </a:p>
            </p:txBody>
          </p:sp>
          <p:sp>
            <p:nvSpPr>
              <p:cNvPr id="33" name="Lekerekített téglalap 32"/>
              <p:cNvSpPr/>
              <p:nvPr/>
            </p:nvSpPr>
            <p:spPr>
              <a:xfrm>
                <a:off x="11460480" y="33520380"/>
                <a:ext cx="1424940" cy="944880"/>
              </a:xfrm>
              <a:prstGeom prst="roundRect">
                <a:avLst/>
              </a:prstGeom>
              <a:noFill/>
              <a:ln w="254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</p:grp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14845800" y="40048955"/>
              <a:ext cx="871538" cy="1019174"/>
              <a:chOff x="2614" y="7210"/>
              <a:chExt cx="399" cy="855"/>
            </a:xfrm>
          </p:grpSpPr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2904" y="7552"/>
                <a:ext cx="36" cy="103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2650" y="7689"/>
                <a:ext cx="327" cy="376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grpSp>
            <p:nvGrpSpPr>
              <p:cNvPr id="1029" name="Group 5"/>
              <p:cNvGrpSpPr>
                <a:grpSpLocks/>
              </p:cNvGrpSpPr>
              <p:nvPr/>
            </p:nvGrpSpPr>
            <p:grpSpPr bwMode="auto">
              <a:xfrm>
                <a:off x="2702" y="7757"/>
                <a:ext cx="130" cy="123"/>
                <a:chOff x="2569" y="7906"/>
                <a:chExt cx="204" cy="204"/>
              </a:xfrm>
            </p:grpSpPr>
            <p:sp>
              <p:nvSpPr>
                <p:cNvPr id="1030" name="Rectangle 6"/>
                <p:cNvSpPr>
                  <a:spLocks noChangeArrowheads="1"/>
                </p:cNvSpPr>
                <p:nvPr/>
              </p:nvSpPr>
              <p:spPr bwMode="auto">
                <a:xfrm>
                  <a:off x="2569" y="7906"/>
                  <a:ext cx="102" cy="10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31" name="Rectangle 7"/>
                <p:cNvSpPr>
                  <a:spLocks noChangeArrowheads="1"/>
                </p:cNvSpPr>
                <p:nvPr/>
              </p:nvSpPr>
              <p:spPr bwMode="auto">
                <a:xfrm>
                  <a:off x="2671" y="7906"/>
                  <a:ext cx="102" cy="10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32" name="Rectangle 8"/>
                <p:cNvSpPr>
                  <a:spLocks noChangeArrowheads="1"/>
                </p:cNvSpPr>
                <p:nvPr/>
              </p:nvSpPr>
              <p:spPr bwMode="auto">
                <a:xfrm>
                  <a:off x="2569" y="8008"/>
                  <a:ext cx="102" cy="10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33" name="Rectangle 9"/>
                <p:cNvSpPr>
                  <a:spLocks noChangeArrowheads="1"/>
                </p:cNvSpPr>
                <p:nvPr/>
              </p:nvSpPr>
              <p:spPr bwMode="auto">
                <a:xfrm>
                  <a:off x="2671" y="8008"/>
                  <a:ext cx="102" cy="102"/>
                </a:xfrm>
                <a:prstGeom prst="rect">
                  <a:avLst/>
                </a:prstGeom>
                <a:solidFill>
                  <a:srgbClr val="FFFFFF"/>
                </a:solidFill>
                <a:ln w="1905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sp>
            <p:nvSpPr>
              <p:cNvPr id="1034" name="Rectangle 10"/>
              <p:cNvSpPr>
                <a:spLocks noChangeArrowheads="1"/>
              </p:cNvSpPr>
              <p:nvPr/>
            </p:nvSpPr>
            <p:spPr bwMode="auto">
              <a:xfrm>
                <a:off x="2832" y="7894"/>
                <a:ext cx="108" cy="171"/>
              </a:xfrm>
              <a:prstGeom prst="rect">
                <a:avLst/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5" name="AutoShape 11"/>
              <p:cNvSpPr>
                <a:spLocks noChangeArrowheads="1"/>
              </p:cNvSpPr>
              <p:nvPr/>
            </p:nvSpPr>
            <p:spPr bwMode="auto">
              <a:xfrm>
                <a:off x="2614" y="7586"/>
                <a:ext cx="399" cy="103"/>
              </a:xfrm>
              <a:prstGeom prst="triangle">
                <a:avLst>
                  <a:gd name="adj" fmla="val 50000"/>
                </a:avLst>
              </a:prstGeom>
              <a:solidFill>
                <a:srgbClr val="FFFFFF"/>
              </a:solidFill>
              <a:ln w="190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36" name="Freeform 12"/>
              <p:cNvSpPr>
                <a:spLocks/>
              </p:cNvSpPr>
              <p:nvPr/>
            </p:nvSpPr>
            <p:spPr bwMode="auto">
              <a:xfrm>
                <a:off x="2662" y="7210"/>
                <a:ext cx="142" cy="399"/>
              </a:xfrm>
              <a:custGeom>
                <a:avLst/>
                <a:gdLst/>
                <a:ahLst/>
                <a:cxnLst>
                  <a:cxn ang="0">
                    <a:pos x="66" y="399"/>
                  </a:cxn>
                  <a:cxn ang="0">
                    <a:pos x="9" y="228"/>
                  </a:cxn>
                  <a:cxn ang="0">
                    <a:pos x="123" y="114"/>
                  </a:cxn>
                  <a:cxn ang="0">
                    <a:pos x="123" y="0"/>
                  </a:cxn>
                </a:cxnLst>
                <a:rect l="0" t="0" r="r" b="b"/>
                <a:pathLst>
                  <a:path w="142" h="399">
                    <a:moveTo>
                      <a:pt x="66" y="399"/>
                    </a:moveTo>
                    <a:cubicBezTo>
                      <a:pt x="33" y="337"/>
                      <a:pt x="0" y="275"/>
                      <a:pt x="9" y="228"/>
                    </a:cubicBezTo>
                    <a:cubicBezTo>
                      <a:pt x="18" y="181"/>
                      <a:pt x="104" y="152"/>
                      <a:pt x="123" y="114"/>
                    </a:cubicBezTo>
                    <a:cubicBezTo>
                      <a:pt x="142" y="76"/>
                      <a:pt x="132" y="38"/>
                      <a:pt x="123" y="0"/>
                    </a:cubicBezTo>
                  </a:path>
                </a:pathLst>
              </a:cu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27" name="Lekerekített téglalap 26"/>
            <p:cNvSpPr/>
            <p:nvPr/>
          </p:nvSpPr>
          <p:spPr>
            <a:xfrm>
              <a:off x="14561542" y="39943941"/>
              <a:ext cx="1404156" cy="1404157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grpSp>
          <p:nvGrpSpPr>
            <p:cNvPr id="1037" name="Group 13"/>
            <p:cNvGrpSpPr>
              <a:grpSpLocks/>
            </p:cNvGrpSpPr>
            <p:nvPr/>
          </p:nvGrpSpPr>
          <p:grpSpPr bwMode="auto">
            <a:xfrm>
              <a:off x="9953030" y="39943941"/>
              <a:ext cx="1548172" cy="1548172"/>
              <a:chOff x="5179" y="12452"/>
              <a:chExt cx="739" cy="739"/>
            </a:xfrm>
          </p:grpSpPr>
          <p:pic>
            <p:nvPicPr>
              <p:cNvPr id="1038" name="Picture 14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179" y="12452"/>
                <a:ext cx="739" cy="739"/>
              </a:xfrm>
              <a:prstGeom prst="rect">
                <a:avLst/>
              </a:prstGeom>
              <a:noFill/>
            </p:spPr>
          </p:pic>
          <p:sp>
            <p:nvSpPr>
              <p:cNvPr id="1039" name="AutoShape 15"/>
              <p:cNvSpPr>
                <a:spLocks noChangeArrowheads="1"/>
              </p:cNvSpPr>
              <p:nvPr/>
            </p:nvSpPr>
            <p:spPr bwMode="auto">
              <a:xfrm>
                <a:off x="5187" y="12452"/>
                <a:ext cx="684" cy="684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11537206" y="39943941"/>
              <a:ext cx="1548172" cy="1543956"/>
              <a:chOff x="2956" y="12450"/>
              <a:chExt cx="739" cy="741"/>
            </a:xfrm>
          </p:grpSpPr>
          <p:pic>
            <p:nvPicPr>
              <p:cNvPr id="1041" name="Picture 17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2956" y="12452"/>
                <a:ext cx="739" cy="739"/>
              </a:xfrm>
              <a:prstGeom prst="rect">
                <a:avLst/>
              </a:prstGeom>
              <a:noFill/>
            </p:spPr>
          </p:pic>
          <p:sp>
            <p:nvSpPr>
              <p:cNvPr id="1042" name="AutoShape 18"/>
              <p:cNvSpPr>
                <a:spLocks noChangeArrowheads="1"/>
              </p:cNvSpPr>
              <p:nvPr/>
            </p:nvSpPr>
            <p:spPr bwMode="auto">
              <a:xfrm>
                <a:off x="2956" y="12450"/>
                <a:ext cx="684" cy="684"/>
              </a:xfrm>
              <a:prstGeom prst="roundRect">
                <a:avLst>
                  <a:gd name="adj" fmla="val 16667"/>
                </a:avLst>
              </a:prstGeom>
              <a:noFill/>
              <a:ln w="254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35" name="Szövegdoboz 34"/>
            <p:cNvSpPr txBox="1"/>
            <p:nvPr/>
          </p:nvSpPr>
          <p:spPr>
            <a:xfrm>
              <a:off x="10025038" y="39042388"/>
              <a:ext cx="5940660" cy="83099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txBody>
            <a:bodyPr wrap="square" rtlCol="0" anchor="ctr" anchorCtr="1">
              <a:spAutoFit/>
            </a:bodyPr>
            <a:lstStyle/>
            <a:p>
              <a:r>
                <a:rPr lang="hu-HU" sz="4800" b="1" dirty="0" smtClean="0"/>
                <a:t>Microgrid Regulator</a:t>
              </a:r>
              <a:endParaRPr lang="hu-HU" sz="4800" b="1" dirty="0"/>
            </a:p>
          </p:txBody>
        </p:sp>
        <p:sp>
          <p:nvSpPr>
            <p:cNvPr id="37" name="Lekerekített téglalap 36"/>
            <p:cNvSpPr/>
            <p:nvPr/>
          </p:nvSpPr>
          <p:spPr>
            <a:xfrm>
              <a:off x="9845018" y="38899825"/>
              <a:ext cx="6336704" cy="2664297"/>
            </a:xfrm>
            <a:prstGeom prst="roundRect">
              <a:avLst>
                <a:gd name="adj" fmla="val 11241"/>
              </a:avLst>
            </a:prstGeom>
            <a:solidFill>
              <a:srgbClr val="92D050">
                <a:alpha val="20000"/>
              </a:srgbClr>
            </a:solidFill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107" name="Csoportba foglalás 106"/>
          <p:cNvGrpSpPr/>
          <p:nvPr/>
        </p:nvGrpSpPr>
        <p:grpSpPr>
          <a:xfrm>
            <a:off x="13949474" y="34687358"/>
            <a:ext cx="1152128" cy="2556284"/>
            <a:chOff x="13949474" y="34111294"/>
            <a:chExt cx="1152128" cy="2556284"/>
          </a:xfrm>
        </p:grpSpPr>
        <p:cxnSp>
          <p:nvCxnSpPr>
            <p:cNvPr id="45" name="Egyenes összekötő 44"/>
            <p:cNvCxnSpPr/>
            <p:nvPr/>
          </p:nvCxnSpPr>
          <p:spPr>
            <a:xfrm>
              <a:off x="14525538" y="36235530"/>
              <a:ext cx="0" cy="432048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Ellipszis 49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1" name="Ellipszis 50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52" name="Egyenes összekötő 51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1" name="Csoportba foglalás 110"/>
          <p:cNvGrpSpPr/>
          <p:nvPr/>
        </p:nvGrpSpPr>
        <p:grpSpPr>
          <a:xfrm>
            <a:off x="14381522" y="33247197"/>
            <a:ext cx="288032" cy="1476164"/>
            <a:chOff x="14813570" y="26010393"/>
            <a:chExt cx="288032" cy="1476164"/>
          </a:xfrm>
        </p:grpSpPr>
        <p:cxnSp>
          <p:nvCxnSpPr>
            <p:cNvPr id="112" name="Egyenes összekötő 111"/>
            <p:cNvCxnSpPr/>
            <p:nvPr/>
          </p:nvCxnSpPr>
          <p:spPr>
            <a:xfrm rot="16200000">
              <a:off x="14723560" y="27252531"/>
              <a:ext cx="468052" cy="0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112"/>
            <p:cNvCxnSpPr/>
            <p:nvPr/>
          </p:nvCxnSpPr>
          <p:spPr>
            <a:xfrm rot="16200000">
              <a:off x="14777566" y="26190413"/>
              <a:ext cx="360040" cy="0"/>
            </a:xfrm>
            <a:prstGeom prst="line">
              <a:avLst/>
            </a:prstGeom>
            <a:ln w="1016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114"/>
            <p:cNvCxnSpPr/>
            <p:nvPr/>
          </p:nvCxnSpPr>
          <p:spPr>
            <a:xfrm flipH="1">
              <a:off x="14813570" y="26370433"/>
              <a:ext cx="288032" cy="0"/>
            </a:xfrm>
            <a:prstGeom prst="line">
              <a:avLst/>
            </a:prstGeom>
            <a:ln w="508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" name="Ellipszis 115"/>
            <p:cNvSpPr/>
            <p:nvPr/>
          </p:nvSpPr>
          <p:spPr>
            <a:xfrm rot="16200000">
              <a:off x="14849574" y="26910493"/>
              <a:ext cx="216024" cy="2160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cxnSp>
        <p:nvCxnSpPr>
          <p:cNvPr id="121" name="Egyenes összekötő 120"/>
          <p:cNvCxnSpPr>
            <a:endCxn id="119" idx="4"/>
          </p:cNvCxnSpPr>
          <p:nvPr/>
        </p:nvCxnSpPr>
        <p:spPr>
          <a:xfrm flipV="1">
            <a:off x="4840462" y="17117405"/>
            <a:ext cx="0" cy="1656184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 flipV="1">
            <a:off x="1708114" y="18737585"/>
            <a:ext cx="11125236" cy="36004"/>
          </a:xfrm>
          <a:prstGeom prst="line">
            <a:avLst/>
          </a:prstGeom>
          <a:ln w="203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Ellipszis 117"/>
          <p:cNvSpPr/>
          <p:nvPr/>
        </p:nvSpPr>
        <p:spPr>
          <a:xfrm>
            <a:off x="3580322" y="13625017"/>
            <a:ext cx="2484276" cy="2412268"/>
          </a:xfrm>
          <a:prstGeom prst="ellipse">
            <a:avLst/>
          </a:prstGeom>
          <a:noFill/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9" name="Ellipszis 118"/>
          <p:cNvSpPr/>
          <p:nvPr/>
        </p:nvSpPr>
        <p:spPr>
          <a:xfrm>
            <a:off x="3580322" y="14705137"/>
            <a:ext cx="2520280" cy="2412268"/>
          </a:xfrm>
          <a:prstGeom prst="ellipse">
            <a:avLst/>
          </a:prstGeom>
          <a:noFill/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0" name="Téglalap 119"/>
          <p:cNvSpPr/>
          <p:nvPr/>
        </p:nvSpPr>
        <p:spPr>
          <a:xfrm>
            <a:off x="4336406" y="17513449"/>
            <a:ext cx="1008112" cy="972108"/>
          </a:xfrm>
          <a:prstGeom prst="rect">
            <a:avLst/>
          </a:prstGeom>
          <a:solidFill>
            <a:schemeClr val="bg1"/>
          </a:solidFill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4" name="Egyenes összekötő 123"/>
          <p:cNvCxnSpPr/>
          <p:nvPr/>
        </p:nvCxnSpPr>
        <p:spPr>
          <a:xfrm>
            <a:off x="3724338" y="11824817"/>
            <a:ext cx="2232248" cy="0"/>
          </a:xfrm>
          <a:prstGeom prst="line">
            <a:avLst/>
          </a:prstGeom>
          <a:ln w="2032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églalap 126"/>
          <p:cNvSpPr/>
          <p:nvPr/>
        </p:nvSpPr>
        <p:spPr>
          <a:xfrm>
            <a:off x="4300402" y="12328873"/>
            <a:ext cx="1044116" cy="972108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28" name="Egyenes összekötő 127"/>
          <p:cNvCxnSpPr>
            <a:stCxn id="127" idx="0"/>
          </p:cNvCxnSpPr>
          <p:nvPr/>
        </p:nvCxnSpPr>
        <p:spPr>
          <a:xfrm flipH="1" flipV="1">
            <a:off x="4804458" y="11824817"/>
            <a:ext cx="18002" cy="504056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Egyenes összekötő 131"/>
          <p:cNvCxnSpPr>
            <a:stCxn id="118" idx="0"/>
            <a:endCxn id="127" idx="2"/>
          </p:cNvCxnSpPr>
          <p:nvPr/>
        </p:nvCxnSpPr>
        <p:spPr>
          <a:xfrm flipV="1">
            <a:off x="4822460" y="13300981"/>
            <a:ext cx="0" cy="324036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5" name="Téglalap 144"/>
          <p:cNvSpPr/>
          <p:nvPr/>
        </p:nvSpPr>
        <p:spPr>
          <a:xfrm>
            <a:off x="6316626" y="10456665"/>
            <a:ext cx="1044116" cy="972108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46" name="Egyenes összekötő 145"/>
          <p:cNvCxnSpPr/>
          <p:nvPr/>
        </p:nvCxnSpPr>
        <p:spPr>
          <a:xfrm>
            <a:off x="5524538" y="10924717"/>
            <a:ext cx="0" cy="90010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Egyenes összekötő 148"/>
          <p:cNvCxnSpPr/>
          <p:nvPr/>
        </p:nvCxnSpPr>
        <p:spPr>
          <a:xfrm flipH="1" flipV="1">
            <a:off x="5488534" y="10960721"/>
            <a:ext cx="842416" cy="8507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Egyenes összekötő 155"/>
          <p:cNvCxnSpPr>
            <a:stCxn id="181" idx="1"/>
          </p:cNvCxnSpPr>
          <p:nvPr/>
        </p:nvCxnSpPr>
        <p:spPr>
          <a:xfrm flipH="1" flipV="1">
            <a:off x="7324738" y="10924718"/>
            <a:ext cx="14365596" cy="18001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églalap 156"/>
          <p:cNvSpPr/>
          <p:nvPr/>
        </p:nvSpPr>
        <p:spPr>
          <a:xfrm>
            <a:off x="2068154" y="10456665"/>
            <a:ext cx="1044116" cy="972108"/>
          </a:xfrm>
          <a:prstGeom prst="rect">
            <a:avLst/>
          </a:prstGeom>
          <a:solidFill>
            <a:schemeClr val="bg1">
              <a:lumMod val="85000"/>
            </a:schemeClr>
          </a:solidFill>
          <a:ln w="1016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58" name="Egyenes összekötő 157"/>
          <p:cNvCxnSpPr/>
          <p:nvPr/>
        </p:nvCxnSpPr>
        <p:spPr>
          <a:xfrm flipH="1">
            <a:off x="3112270" y="10924717"/>
            <a:ext cx="900100" cy="1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Egyenes összekötő 159"/>
          <p:cNvCxnSpPr/>
          <p:nvPr/>
        </p:nvCxnSpPr>
        <p:spPr>
          <a:xfrm>
            <a:off x="4012370" y="10924717"/>
            <a:ext cx="0" cy="900100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Egyenes összekötő 164"/>
          <p:cNvCxnSpPr/>
          <p:nvPr/>
        </p:nvCxnSpPr>
        <p:spPr>
          <a:xfrm flipH="1">
            <a:off x="1168054" y="10924717"/>
            <a:ext cx="900100" cy="1"/>
          </a:xfrm>
          <a:prstGeom prst="line">
            <a:avLst/>
          </a:prstGeom>
          <a:ln w="101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7" name="Csoportba foglalás 166"/>
          <p:cNvGrpSpPr/>
          <p:nvPr/>
        </p:nvGrpSpPr>
        <p:grpSpPr>
          <a:xfrm>
            <a:off x="21330294" y="10456665"/>
            <a:ext cx="6459040" cy="8316924"/>
            <a:chOff x="1708114" y="9880601"/>
            <a:chExt cx="6459040" cy="8316924"/>
          </a:xfrm>
        </p:grpSpPr>
        <p:cxnSp>
          <p:nvCxnSpPr>
            <p:cNvPr id="168" name="Egyenes összekötő 167"/>
            <p:cNvCxnSpPr>
              <a:endCxn id="171" idx="4"/>
            </p:cNvCxnSpPr>
            <p:nvPr/>
          </p:nvCxnSpPr>
          <p:spPr>
            <a:xfrm flipV="1">
              <a:off x="4840462" y="16541341"/>
              <a:ext cx="0" cy="1656184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Egyenes összekötő 168"/>
            <p:cNvCxnSpPr/>
            <p:nvPr/>
          </p:nvCxnSpPr>
          <p:spPr>
            <a:xfrm>
              <a:off x="1708114" y="18197525"/>
              <a:ext cx="6057900" cy="0"/>
            </a:xfrm>
            <a:prstGeom prst="line">
              <a:avLst/>
            </a:prstGeom>
            <a:ln w="203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0" name="Ellipszis 169"/>
            <p:cNvSpPr/>
            <p:nvPr/>
          </p:nvSpPr>
          <p:spPr>
            <a:xfrm>
              <a:off x="3580322" y="13048953"/>
              <a:ext cx="2484276" cy="2412268"/>
            </a:xfrm>
            <a:prstGeom prst="ellipse">
              <a:avLst/>
            </a:prstGeom>
            <a:noFill/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1" name="Ellipszis 170"/>
            <p:cNvSpPr/>
            <p:nvPr/>
          </p:nvSpPr>
          <p:spPr>
            <a:xfrm>
              <a:off x="3580322" y="14129073"/>
              <a:ext cx="2520280" cy="2412268"/>
            </a:xfrm>
            <a:prstGeom prst="ellipse">
              <a:avLst/>
            </a:prstGeom>
            <a:noFill/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172" name="Téglalap 171"/>
            <p:cNvSpPr/>
            <p:nvPr/>
          </p:nvSpPr>
          <p:spPr>
            <a:xfrm>
              <a:off x="4336406" y="16937385"/>
              <a:ext cx="1008112" cy="972108"/>
            </a:xfrm>
            <a:prstGeom prst="rect">
              <a:avLst/>
            </a:prstGeom>
            <a:solidFill>
              <a:schemeClr val="bg1"/>
            </a:solidFill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73" name="Egyenes összekötő 172"/>
            <p:cNvCxnSpPr/>
            <p:nvPr/>
          </p:nvCxnSpPr>
          <p:spPr>
            <a:xfrm>
              <a:off x="3724338" y="11248753"/>
              <a:ext cx="2232248" cy="0"/>
            </a:xfrm>
            <a:prstGeom prst="line">
              <a:avLst/>
            </a:prstGeom>
            <a:ln w="2032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" name="Téglalap 173"/>
            <p:cNvSpPr/>
            <p:nvPr/>
          </p:nvSpPr>
          <p:spPr>
            <a:xfrm>
              <a:off x="4300402" y="11752809"/>
              <a:ext cx="1044116" cy="972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75" name="Egyenes összekötő 174"/>
            <p:cNvCxnSpPr>
              <a:stCxn id="174" idx="0"/>
            </p:cNvCxnSpPr>
            <p:nvPr/>
          </p:nvCxnSpPr>
          <p:spPr>
            <a:xfrm flipH="1" flipV="1">
              <a:off x="4804458" y="11248753"/>
              <a:ext cx="18002" cy="50405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Egyenes összekötő 175"/>
            <p:cNvCxnSpPr>
              <a:stCxn id="170" idx="0"/>
              <a:endCxn id="174" idx="2"/>
            </p:cNvCxnSpPr>
            <p:nvPr/>
          </p:nvCxnSpPr>
          <p:spPr>
            <a:xfrm flipV="1">
              <a:off x="4822460" y="12724917"/>
              <a:ext cx="0" cy="324036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7" name="Téglalap 176"/>
            <p:cNvSpPr/>
            <p:nvPr/>
          </p:nvSpPr>
          <p:spPr>
            <a:xfrm>
              <a:off x="6316626" y="9880601"/>
              <a:ext cx="1044116" cy="972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78" name="Egyenes összekötő 177"/>
            <p:cNvCxnSpPr/>
            <p:nvPr/>
          </p:nvCxnSpPr>
          <p:spPr>
            <a:xfrm>
              <a:off x="5524538" y="10348653"/>
              <a:ext cx="0" cy="900100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Egyenes összekötő 178"/>
            <p:cNvCxnSpPr/>
            <p:nvPr/>
          </p:nvCxnSpPr>
          <p:spPr>
            <a:xfrm flipH="1" flipV="1">
              <a:off x="5488534" y="10384657"/>
              <a:ext cx="842416" cy="8507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Egyenes összekötő 179"/>
            <p:cNvCxnSpPr/>
            <p:nvPr/>
          </p:nvCxnSpPr>
          <p:spPr>
            <a:xfrm flipH="1" flipV="1">
              <a:off x="7324738" y="10348653"/>
              <a:ext cx="842416" cy="8507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Téglalap 180"/>
            <p:cNvSpPr/>
            <p:nvPr/>
          </p:nvSpPr>
          <p:spPr>
            <a:xfrm>
              <a:off x="2068154" y="9880601"/>
              <a:ext cx="1044116" cy="9721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182" name="Egyenes összekötő 181"/>
            <p:cNvCxnSpPr/>
            <p:nvPr/>
          </p:nvCxnSpPr>
          <p:spPr>
            <a:xfrm flipH="1">
              <a:off x="3112270" y="10348653"/>
              <a:ext cx="900100" cy="1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Egyenes összekötő 182"/>
            <p:cNvCxnSpPr/>
            <p:nvPr/>
          </p:nvCxnSpPr>
          <p:spPr>
            <a:xfrm>
              <a:off x="4012370" y="10348653"/>
              <a:ext cx="0" cy="900100"/>
            </a:xfrm>
            <a:prstGeom prst="line">
              <a:avLst/>
            </a:prstGeom>
            <a:ln w="1016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3" name="Csoportba foglalás 252"/>
          <p:cNvGrpSpPr/>
          <p:nvPr/>
        </p:nvGrpSpPr>
        <p:grpSpPr>
          <a:xfrm>
            <a:off x="4768454" y="27054509"/>
            <a:ext cx="4284476" cy="3420380"/>
            <a:chOff x="17261842" y="26622461"/>
            <a:chExt cx="1980220" cy="1980220"/>
          </a:xfrm>
        </p:grpSpPr>
        <p:grpSp>
          <p:nvGrpSpPr>
            <p:cNvPr id="1043" name="Group 19"/>
            <p:cNvGrpSpPr>
              <a:grpSpLocks/>
            </p:cNvGrpSpPr>
            <p:nvPr/>
          </p:nvGrpSpPr>
          <p:grpSpPr bwMode="auto">
            <a:xfrm>
              <a:off x="17307867" y="26715041"/>
              <a:ext cx="1826180" cy="1851634"/>
              <a:chOff x="6775" y="6648"/>
              <a:chExt cx="1026" cy="1026"/>
            </a:xfrm>
          </p:grpSpPr>
          <p:grpSp>
            <p:nvGrpSpPr>
              <p:cNvPr id="1045" name="Group 21"/>
              <p:cNvGrpSpPr>
                <a:grpSpLocks/>
              </p:cNvGrpSpPr>
              <p:nvPr/>
            </p:nvGrpSpPr>
            <p:grpSpPr bwMode="auto">
              <a:xfrm>
                <a:off x="7003" y="6705"/>
                <a:ext cx="342" cy="501"/>
                <a:chOff x="6889" y="7686"/>
                <a:chExt cx="342" cy="501"/>
              </a:xfrm>
            </p:grpSpPr>
            <p:sp>
              <p:nvSpPr>
                <p:cNvPr id="1046" name="Rectangle 22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47" name="AutoShape 23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48" name="Rectangle 24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49" name="Rectangle 25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0" name="Rectangle 26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1" name="Rectangle 27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052" name="Group 28"/>
              <p:cNvGrpSpPr>
                <a:grpSpLocks/>
              </p:cNvGrpSpPr>
              <p:nvPr/>
            </p:nvGrpSpPr>
            <p:grpSpPr bwMode="auto">
              <a:xfrm>
                <a:off x="6889" y="6819"/>
                <a:ext cx="342" cy="501"/>
                <a:chOff x="6889" y="7686"/>
                <a:chExt cx="342" cy="501"/>
              </a:xfrm>
            </p:grpSpPr>
            <p:sp>
              <p:nvSpPr>
                <p:cNvPr id="1053" name="Rectangle 29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4" name="AutoShape 30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5" name="Rectangle 31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6" name="Rectangle 32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7" name="Rectangle 33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58" name="Rectangle 34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059" name="Group 35"/>
              <p:cNvGrpSpPr>
                <a:grpSpLocks/>
              </p:cNvGrpSpPr>
              <p:nvPr/>
            </p:nvGrpSpPr>
            <p:grpSpPr bwMode="auto">
              <a:xfrm>
                <a:off x="6775" y="6933"/>
                <a:ext cx="342" cy="501"/>
                <a:chOff x="6889" y="7686"/>
                <a:chExt cx="342" cy="501"/>
              </a:xfrm>
            </p:grpSpPr>
            <p:sp>
              <p:nvSpPr>
                <p:cNvPr id="1060" name="Rectangle 36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1" name="AutoShape 37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2" name="Rectangle 38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3" name="Rectangle 39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4" name="Rectangle 40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5" name="Rectangle 41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sp>
            <p:nvSpPr>
              <p:cNvPr id="1066" name="Text Box 42"/>
              <p:cNvSpPr txBox="1">
                <a:spLocks noChangeArrowheads="1"/>
              </p:cNvSpPr>
              <p:nvPr/>
            </p:nvSpPr>
            <p:spPr bwMode="auto">
              <a:xfrm>
                <a:off x="7117" y="7412"/>
                <a:ext cx="570" cy="2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0" tIns="0" rIns="0" bIns="0" numCol="1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sz="48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Village</a:t>
                </a:r>
                <a:endParaRPr kumimoji="0" lang="hu-HU" sz="4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1067" name="Group 43"/>
              <p:cNvGrpSpPr>
                <a:grpSpLocks/>
              </p:cNvGrpSpPr>
              <p:nvPr/>
            </p:nvGrpSpPr>
            <p:grpSpPr bwMode="auto">
              <a:xfrm>
                <a:off x="7459" y="6648"/>
                <a:ext cx="342" cy="501"/>
                <a:chOff x="6889" y="7686"/>
                <a:chExt cx="342" cy="501"/>
              </a:xfrm>
            </p:grpSpPr>
            <p:sp>
              <p:nvSpPr>
                <p:cNvPr id="1068" name="Rectangle 44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69" name="AutoShape 45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0" name="Rectangle 46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1" name="Rectangle 47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2" name="Rectangle 48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3" name="Rectangle 49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074" name="Group 50"/>
              <p:cNvGrpSpPr>
                <a:grpSpLocks/>
              </p:cNvGrpSpPr>
              <p:nvPr/>
            </p:nvGrpSpPr>
            <p:grpSpPr bwMode="auto">
              <a:xfrm>
                <a:off x="7345" y="6762"/>
                <a:ext cx="342" cy="501"/>
                <a:chOff x="6889" y="7686"/>
                <a:chExt cx="342" cy="501"/>
              </a:xfrm>
            </p:grpSpPr>
            <p:sp>
              <p:nvSpPr>
                <p:cNvPr id="1075" name="Rectangle 51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6" name="AutoShape 52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7" name="Rectangle 53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8" name="Rectangle 54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79" name="Rectangle 55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0" name="Rectangle 56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081" name="Group 57"/>
              <p:cNvGrpSpPr>
                <a:grpSpLocks/>
              </p:cNvGrpSpPr>
              <p:nvPr/>
            </p:nvGrpSpPr>
            <p:grpSpPr bwMode="auto">
              <a:xfrm>
                <a:off x="7231" y="6876"/>
                <a:ext cx="342" cy="501"/>
                <a:chOff x="6889" y="7686"/>
                <a:chExt cx="342" cy="501"/>
              </a:xfrm>
            </p:grpSpPr>
            <p:sp>
              <p:nvSpPr>
                <p:cNvPr id="1082" name="Rectangle 58"/>
                <p:cNvSpPr>
                  <a:spLocks noChangeArrowheads="1"/>
                </p:cNvSpPr>
                <p:nvPr/>
              </p:nvSpPr>
              <p:spPr bwMode="auto">
                <a:xfrm>
                  <a:off x="6946" y="7902"/>
                  <a:ext cx="228" cy="285"/>
                </a:xfrm>
                <a:prstGeom prst="rect">
                  <a:avLst/>
                </a:prstGeom>
                <a:solidFill>
                  <a:srgbClr val="B6DDE8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3" name="AutoShape 59"/>
                <p:cNvSpPr>
                  <a:spLocks noChangeArrowheads="1"/>
                </p:cNvSpPr>
                <p:nvPr/>
              </p:nvSpPr>
              <p:spPr bwMode="auto">
                <a:xfrm>
                  <a:off x="6889" y="7686"/>
                  <a:ext cx="342" cy="216"/>
                </a:xfrm>
                <a:prstGeom prst="triangle">
                  <a:avLst>
                    <a:gd name="adj" fmla="val 50000"/>
                  </a:avLst>
                </a:prstGeom>
                <a:solidFill>
                  <a:srgbClr val="E36C0A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4" name="Rectangle 60"/>
                <p:cNvSpPr>
                  <a:spLocks noChangeArrowheads="1"/>
                </p:cNvSpPr>
                <p:nvPr/>
              </p:nvSpPr>
              <p:spPr bwMode="auto">
                <a:xfrm>
                  <a:off x="7003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5" name="Rectangle 61"/>
                <p:cNvSpPr>
                  <a:spLocks noChangeArrowheads="1"/>
                </p:cNvSpPr>
                <p:nvPr/>
              </p:nvSpPr>
              <p:spPr bwMode="auto">
                <a:xfrm>
                  <a:off x="7003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6" name="Rectangle 62"/>
                <p:cNvSpPr>
                  <a:spLocks noChangeArrowheads="1"/>
                </p:cNvSpPr>
                <p:nvPr/>
              </p:nvSpPr>
              <p:spPr bwMode="auto">
                <a:xfrm>
                  <a:off x="7060" y="8016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087" name="Rectangle 63"/>
                <p:cNvSpPr>
                  <a:spLocks noChangeArrowheads="1"/>
                </p:cNvSpPr>
                <p:nvPr/>
              </p:nvSpPr>
              <p:spPr bwMode="auto">
                <a:xfrm>
                  <a:off x="7060" y="7959"/>
                  <a:ext cx="57" cy="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</p:grpSp>
        <p:sp>
          <p:nvSpPr>
            <p:cNvPr id="252" name="AutoShape 15"/>
            <p:cNvSpPr>
              <a:spLocks noChangeArrowheads="1"/>
            </p:cNvSpPr>
            <p:nvPr/>
          </p:nvSpPr>
          <p:spPr bwMode="auto">
            <a:xfrm>
              <a:off x="17261842" y="26622461"/>
              <a:ext cx="1980220" cy="1980220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grpSp>
        <p:nvGrpSpPr>
          <p:cNvPr id="1089" name="Group 65"/>
          <p:cNvGrpSpPr>
            <a:grpSpLocks/>
          </p:cNvGrpSpPr>
          <p:nvPr/>
        </p:nvGrpSpPr>
        <p:grpSpPr bwMode="auto">
          <a:xfrm>
            <a:off x="5272510" y="31519005"/>
            <a:ext cx="1403872" cy="1606414"/>
            <a:chOff x="2614" y="7552"/>
            <a:chExt cx="399" cy="513"/>
          </a:xfrm>
        </p:grpSpPr>
        <p:sp>
          <p:nvSpPr>
            <p:cNvPr id="1090" name="Rectangle 66"/>
            <p:cNvSpPr>
              <a:spLocks noChangeArrowheads="1"/>
            </p:cNvSpPr>
            <p:nvPr/>
          </p:nvSpPr>
          <p:spPr bwMode="auto">
            <a:xfrm>
              <a:off x="2904" y="7552"/>
              <a:ext cx="36" cy="10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>
              <a:off x="2650" y="7689"/>
              <a:ext cx="327" cy="376"/>
            </a:xfrm>
            <a:prstGeom prst="rect">
              <a:avLst/>
            </a:prstGeom>
            <a:solidFill>
              <a:srgbClr val="C6D9F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grpSp>
          <p:nvGrpSpPr>
            <p:cNvPr id="1092" name="Group 68"/>
            <p:cNvGrpSpPr>
              <a:grpSpLocks/>
            </p:cNvGrpSpPr>
            <p:nvPr/>
          </p:nvGrpSpPr>
          <p:grpSpPr bwMode="auto">
            <a:xfrm>
              <a:off x="2702" y="7757"/>
              <a:ext cx="130" cy="123"/>
              <a:chOff x="2569" y="7906"/>
              <a:chExt cx="204" cy="204"/>
            </a:xfrm>
          </p:grpSpPr>
          <p:sp>
            <p:nvSpPr>
              <p:cNvPr id="1093" name="Rectangle 69"/>
              <p:cNvSpPr>
                <a:spLocks noChangeArrowheads="1"/>
              </p:cNvSpPr>
              <p:nvPr/>
            </p:nvSpPr>
            <p:spPr bwMode="auto">
              <a:xfrm>
                <a:off x="2569" y="7906"/>
                <a:ext cx="102" cy="1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94" name="Rectangle 70"/>
              <p:cNvSpPr>
                <a:spLocks noChangeArrowheads="1"/>
              </p:cNvSpPr>
              <p:nvPr/>
            </p:nvSpPr>
            <p:spPr bwMode="auto">
              <a:xfrm>
                <a:off x="2671" y="7906"/>
                <a:ext cx="102" cy="1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95" name="Rectangle 71"/>
              <p:cNvSpPr>
                <a:spLocks noChangeArrowheads="1"/>
              </p:cNvSpPr>
              <p:nvPr/>
            </p:nvSpPr>
            <p:spPr bwMode="auto">
              <a:xfrm>
                <a:off x="2569" y="8008"/>
                <a:ext cx="102" cy="1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096" name="Rectangle 72"/>
              <p:cNvSpPr>
                <a:spLocks noChangeArrowheads="1"/>
              </p:cNvSpPr>
              <p:nvPr/>
            </p:nvSpPr>
            <p:spPr bwMode="auto">
              <a:xfrm>
                <a:off x="2671" y="8008"/>
                <a:ext cx="102" cy="10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sp>
          <p:nvSpPr>
            <p:cNvPr id="1097" name="Rectangle 73"/>
            <p:cNvSpPr>
              <a:spLocks noChangeArrowheads="1"/>
            </p:cNvSpPr>
            <p:nvPr/>
          </p:nvSpPr>
          <p:spPr bwMode="auto">
            <a:xfrm>
              <a:off x="2832" y="7894"/>
              <a:ext cx="108" cy="17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98" name="AutoShape 74"/>
            <p:cNvSpPr>
              <a:spLocks noChangeArrowheads="1"/>
            </p:cNvSpPr>
            <p:nvPr/>
          </p:nvSpPr>
          <p:spPr bwMode="auto">
            <a:xfrm>
              <a:off x="2614" y="7586"/>
              <a:ext cx="399" cy="103"/>
            </a:xfrm>
            <a:prstGeom prst="triangle">
              <a:avLst>
                <a:gd name="adj" fmla="val 50000"/>
              </a:avLst>
            </a:prstGeom>
            <a:solidFill>
              <a:srgbClr val="E36C0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265" name="Text Box 42"/>
          <p:cNvSpPr txBox="1">
            <a:spLocks noChangeArrowheads="1"/>
          </p:cNvSpPr>
          <p:nvPr/>
        </p:nvSpPr>
        <p:spPr bwMode="auto">
          <a:xfrm>
            <a:off x="5272510" y="33247197"/>
            <a:ext cx="1872208" cy="47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hu-H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Farm</a:t>
            </a:r>
          </a:p>
        </p:txBody>
      </p:sp>
      <p:sp>
        <p:nvSpPr>
          <p:cNvPr id="266" name="AutoShape 15"/>
          <p:cNvSpPr>
            <a:spLocks noChangeArrowheads="1"/>
          </p:cNvSpPr>
          <p:nvPr/>
        </p:nvSpPr>
        <p:spPr bwMode="auto">
          <a:xfrm>
            <a:off x="4660442" y="31014949"/>
            <a:ext cx="2988332" cy="2983550"/>
          </a:xfrm>
          <a:prstGeom prst="roundRect">
            <a:avLst>
              <a:gd name="adj" fmla="val 16667"/>
            </a:avLst>
          </a:prstGeom>
          <a:noFill/>
          <a:ln w="101600">
            <a:solidFill>
              <a:srgbClr val="0000FF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grpSp>
        <p:nvGrpSpPr>
          <p:cNvPr id="267" name="Csoportba foglalás 266"/>
          <p:cNvGrpSpPr/>
          <p:nvPr/>
        </p:nvGrpSpPr>
        <p:grpSpPr>
          <a:xfrm rot="16200000">
            <a:off x="9863020" y="27648575"/>
            <a:ext cx="1152128" cy="2556284"/>
            <a:chOff x="13949474" y="34111294"/>
            <a:chExt cx="1152128" cy="2556284"/>
          </a:xfrm>
        </p:grpSpPr>
        <p:cxnSp>
          <p:nvCxnSpPr>
            <p:cNvPr id="268" name="Egyenes összekötő 267"/>
            <p:cNvCxnSpPr/>
            <p:nvPr/>
          </p:nvCxnSpPr>
          <p:spPr>
            <a:xfrm>
              <a:off x="14525538" y="36235530"/>
              <a:ext cx="0" cy="432048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9" name="Ellipszis 268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70" name="Ellipszis 269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71" name="Egyenes összekötő 270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2" name="Csoportba foglalás 271"/>
          <p:cNvGrpSpPr/>
          <p:nvPr/>
        </p:nvGrpSpPr>
        <p:grpSpPr>
          <a:xfrm rot="5400000">
            <a:off x="12275288" y="28188635"/>
            <a:ext cx="288032" cy="1476164"/>
            <a:chOff x="14813570" y="26010393"/>
            <a:chExt cx="288032" cy="1476164"/>
          </a:xfrm>
        </p:grpSpPr>
        <p:cxnSp>
          <p:nvCxnSpPr>
            <p:cNvPr id="273" name="Egyenes összekötő 272"/>
            <p:cNvCxnSpPr/>
            <p:nvPr/>
          </p:nvCxnSpPr>
          <p:spPr>
            <a:xfrm rot="16200000">
              <a:off x="14723560" y="27252531"/>
              <a:ext cx="468052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Egyenes összekötő 273"/>
            <p:cNvCxnSpPr/>
            <p:nvPr/>
          </p:nvCxnSpPr>
          <p:spPr>
            <a:xfrm rot="16200000">
              <a:off x="14777566" y="26190413"/>
              <a:ext cx="360040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Egyenes összekötő 274"/>
            <p:cNvCxnSpPr/>
            <p:nvPr/>
          </p:nvCxnSpPr>
          <p:spPr>
            <a:xfrm rot="16200000">
              <a:off x="14633550" y="26694469"/>
              <a:ext cx="648072" cy="0"/>
            </a:xfrm>
            <a:prstGeom prst="line">
              <a:avLst/>
            </a:prstGeom>
            <a:ln w="2032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Egyenes összekötő 275"/>
            <p:cNvCxnSpPr/>
            <p:nvPr/>
          </p:nvCxnSpPr>
          <p:spPr>
            <a:xfrm flipH="1">
              <a:off x="14813570" y="26370433"/>
              <a:ext cx="288032" cy="0"/>
            </a:xfrm>
            <a:prstGeom prst="line">
              <a:avLst/>
            </a:prstGeom>
            <a:ln w="508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" name="Ellipszis 276"/>
            <p:cNvSpPr/>
            <p:nvPr/>
          </p:nvSpPr>
          <p:spPr>
            <a:xfrm rot="16200000">
              <a:off x="14849574" y="26910493"/>
              <a:ext cx="216024" cy="2160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78" name="Csoportba foglalás 277"/>
          <p:cNvGrpSpPr/>
          <p:nvPr/>
        </p:nvGrpSpPr>
        <p:grpSpPr>
          <a:xfrm rot="5400000">
            <a:off x="10799124" y="32113071"/>
            <a:ext cx="288032" cy="1476164"/>
            <a:chOff x="14813570" y="26010393"/>
            <a:chExt cx="288032" cy="1476164"/>
          </a:xfrm>
        </p:grpSpPr>
        <p:cxnSp>
          <p:nvCxnSpPr>
            <p:cNvPr id="279" name="Egyenes összekötő 278"/>
            <p:cNvCxnSpPr/>
            <p:nvPr/>
          </p:nvCxnSpPr>
          <p:spPr>
            <a:xfrm rot="16200000">
              <a:off x="14723560" y="27252531"/>
              <a:ext cx="468052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Egyenes összekötő 279"/>
            <p:cNvCxnSpPr/>
            <p:nvPr/>
          </p:nvCxnSpPr>
          <p:spPr>
            <a:xfrm rot="16200000">
              <a:off x="14777566" y="26190413"/>
              <a:ext cx="360040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Egyenes összekötő 280"/>
            <p:cNvCxnSpPr/>
            <p:nvPr/>
          </p:nvCxnSpPr>
          <p:spPr>
            <a:xfrm rot="16200000">
              <a:off x="14633550" y="26694469"/>
              <a:ext cx="648072" cy="0"/>
            </a:xfrm>
            <a:prstGeom prst="line">
              <a:avLst/>
            </a:prstGeom>
            <a:ln w="2032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Egyenes összekötő 281"/>
            <p:cNvCxnSpPr/>
            <p:nvPr/>
          </p:nvCxnSpPr>
          <p:spPr>
            <a:xfrm flipH="1">
              <a:off x="14813570" y="26370433"/>
              <a:ext cx="288032" cy="0"/>
            </a:xfrm>
            <a:prstGeom prst="line">
              <a:avLst/>
            </a:prstGeom>
            <a:ln w="508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3" name="Ellipszis 282"/>
            <p:cNvSpPr/>
            <p:nvPr/>
          </p:nvSpPr>
          <p:spPr>
            <a:xfrm rot="16200000">
              <a:off x="14849574" y="26910493"/>
              <a:ext cx="216024" cy="216024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284" name="Csoportba foglalás 283"/>
          <p:cNvGrpSpPr/>
          <p:nvPr/>
        </p:nvGrpSpPr>
        <p:grpSpPr>
          <a:xfrm rot="16200000">
            <a:off x="8350852" y="31568229"/>
            <a:ext cx="1152128" cy="2556284"/>
            <a:chOff x="13949474" y="34111294"/>
            <a:chExt cx="1152128" cy="2556284"/>
          </a:xfrm>
        </p:grpSpPr>
        <p:cxnSp>
          <p:nvCxnSpPr>
            <p:cNvPr id="285" name="Egyenes összekötő 284"/>
            <p:cNvCxnSpPr/>
            <p:nvPr/>
          </p:nvCxnSpPr>
          <p:spPr>
            <a:xfrm>
              <a:off x="14525538" y="36235530"/>
              <a:ext cx="0" cy="432048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6" name="Ellipszis 285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287" name="Ellipszis 286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288" name="Egyenes összekötő 287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9" name="Egyenes összekötő 288"/>
          <p:cNvCxnSpPr/>
          <p:nvPr/>
        </p:nvCxnSpPr>
        <p:spPr>
          <a:xfrm>
            <a:off x="14453530" y="27558565"/>
            <a:ext cx="72008" cy="5688632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Egyenes összekötő 290"/>
          <p:cNvCxnSpPr/>
          <p:nvPr/>
        </p:nvCxnSpPr>
        <p:spPr>
          <a:xfrm>
            <a:off x="11681222" y="32851153"/>
            <a:ext cx="2808312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Téglalap 304"/>
          <p:cNvSpPr/>
          <p:nvPr/>
        </p:nvSpPr>
        <p:spPr>
          <a:xfrm>
            <a:off x="10673110" y="19529673"/>
            <a:ext cx="1008112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09" name="Egyenes összekötő 308"/>
          <p:cNvCxnSpPr>
            <a:stCxn id="305" idx="0"/>
          </p:cNvCxnSpPr>
          <p:nvPr/>
        </p:nvCxnSpPr>
        <p:spPr>
          <a:xfrm flipH="1" flipV="1">
            <a:off x="11141162" y="18737585"/>
            <a:ext cx="36004" cy="792088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1" name="Téglalap 310"/>
          <p:cNvSpPr/>
          <p:nvPr/>
        </p:nvSpPr>
        <p:spPr>
          <a:xfrm>
            <a:off x="23202502" y="19385657"/>
            <a:ext cx="1008112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12" name="Egyenes összekötő 311"/>
          <p:cNvCxnSpPr>
            <a:endCxn id="311" idx="2"/>
          </p:cNvCxnSpPr>
          <p:nvPr/>
        </p:nvCxnSpPr>
        <p:spPr>
          <a:xfrm flipV="1">
            <a:off x="23670554" y="20357765"/>
            <a:ext cx="36004" cy="266429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Egyenes összekötő 312"/>
          <p:cNvCxnSpPr/>
          <p:nvPr/>
        </p:nvCxnSpPr>
        <p:spPr>
          <a:xfrm flipV="1">
            <a:off x="23670554" y="18845597"/>
            <a:ext cx="0" cy="54006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7" name="Csoportba foglalás 316"/>
          <p:cNvGrpSpPr/>
          <p:nvPr/>
        </p:nvGrpSpPr>
        <p:grpSpPr>
          <a:xfrm>
            <a:off x="18053930" y="23022061"/>
            <a:ext cx="1152128" cy="2124236"/>
            <a:chOff x="13949474" y="34111294"/>
            <a:chExt cx="1152128" cy="2124236"/>
          </a:xfrm>
        </p:grpSpPr>
        <p:sp>
          <p:nvSpPr>
            <p:cNvPr id="319" name="Ellipszis 318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0" name="Ellipszis 319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21" name="Egyenes összekötő 320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2" name="Csoportba foglalás 321"/>
          <p:cNvGrpSpPr/>
          <p:nvPr/>
        </p:nvGrpSpPr>
        <p:grpSpPr>
          <a:xfrm rot="10800000">
            <a:off x="12077266" y="20861821"/>
            <a:ext cx="1152128" cy="2124236"/>
            <a:chOff x="13949474" y="34111294"/>
            <a:chExt cx="1152128" cy="2124236"/>
          </a:xfrm>
        </p:grpSpPr>
        <p:sp>
          <p:nvSpPr>
            <p:cNvPr id="323" name="Ellipszis 322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24" name="Ellipszis 323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25" name="Egyenes összekötő 324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6" name="Csoportba foglalás 325"/>
          <p:cNvGrpSpPr/>
          <p:nvPr/>
        </p:nvGrpSpPr>
        <p:grpSpPr>
          <a:xfrm rot="10800000">
            <a:off x="14309514" y="26082401"/>
            <a:ext cx="288032" cy="1476164"/>
            <a:chOff x="14813570" y="26010393"/>
            <a:chExt cx="288032" cy="1476164"/>
          </a:xfrm>
        </p:grpSpPr>
        <p:cxnSp>
          <p:nvCxnSpPr>
            <p:cNvPr id="327" name="Egyenes összekötő 326"/>
            <p:cNvCxnSpPr/>
            <p:nvPr/>
          </p:nvCxnSpPr>
          <p:spPr>
            <a:xfrm rot="16200000">
              <a:off x="14723560" y="27252531"/>
              <a:ext cx="468052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Egyenes összekötő 327"/>
            <p:cNvCxnSpPr/>
            <p:nvPr/>
          </p:nvCxnSpPr>
          <p:spPr>
            <a:xfrm rot="16200000">
              <a:off x="14777566" y="26190413"/>
              <a:ext cx="360040" cy="0"/>
            </a:xfrm>
            <a:prstGeom prst="line">
              <a:avLst/>
            </a:prstGeom>
            <a:ln w="1016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Egyenes összekötő 328"/>
            <p:cNvCxnSpPr/>
            <p:nvPr/>
          </p:nvCxnSpPr>
          <p:spPr>
            <a:xfrm rot="10800000">
              <a:off x="14957586" y="26370433"/>
              <a:ext cx="0" cy="648072"/>
            </a:xfrm>
            <a:prstGeom prst="line">
              <a:avLst/>
            </a:prstGeom>
            <a:ln w="2032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Egyenes összekötő 329"/>
            <p:cNvCxnSpPr/>
            <p:nvPr/>
          </p:nvCxnSpPr>
          <p:spPr>
            <a:xfrm flipH="1">
              <a:off x="14813570" y="26370433"/>
              <a:ext cx="288032" cy="0"/>
            </a:xfrm>
            <a:prstGeom prst="line">
              <a:avLst/>
            </a:prstGeom>
            <a:ln w="508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1" name="Ellipszis 330"/>
            <p:cNvSpPr/>
            <p:nvPr/>
          </p:nvSpPr>
          <p:spPr>
            <a:xfrm rot="16200000">
              <a:off x="14849574" y="26910493"/>
              <a:ext cx="216024" cy="216024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41" name="Csoportba foglalás 340"/>
          <p:cNvGrpSpPr/>
          <p:nvPr/>
        </p:nvGrpSpPr>
        <p:grpSpPr>
          <a:xfrm rot="10800000">
            <a:off x="19710114" y="20861821"/>
            <a:ext cx="1152128" cy="2124236"/>
            <a:chOff x="13949474" y="34111294"/>
            <a:chExt cx="1152128" cy="2124236"/>
          </a:xfrm>
        </p:grpSpPr>
        <p:sp>
          <p:nvSpPr>
            <p:cNvPr id="342" name="Ellipszis 341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3" name="Ellipszis 342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44" name="Egyenes összekötő 343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5" name="Csoportba foglalás 344"/>
          <p:cNvGrpSpPr/>
          <p:nvPr/>
        </p:nvGrpSpPr>
        <p:grpSpPr>
          <a:xfrm rot="16200000">
            <a:off x="24192612" y="21923939"/>
            <a:ext cx="1152128" cy="2124236"/>
            <a:chOff x="13949474" y="34111294"/>
            <a:chExt cx="1152128" cy="2124236"/>
          </a:xfrm>
        </p:grpSpPr>
        <p:sp>
          <p:nvSpPr>
            <p:cNvPr id="346" name="Ellipszis 345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47" name="Ellipszis 346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48" name="Egyenes összekötő 347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9" name="Csoportba foglalás 348"/>
          <p:cNvGrpSpPr/>
          <p:nvPr/>
        </p:nvGrpSpPr>
        <p:grpSpPr>
          <a:xfrm rot="10800000">
            <a:off x="16001702" y="20861821"/>
            <a:ext cx="1152128" cy="2124236"/>
            <a:chOff x="13949474" y="34111294"/>
            <a:chExt cx="1152128" cy="2124236"/>
          </a:xfrm>
        </p:grpSpPr>
        <p:sp>
          <p:nvSpPr>
            <p:cNvPr id="350" name="Ellipszis 349"/>
            <p:cNvSpPr/>
            <p:nvPr/>
          </p:nvSpPr>
          <p:spPr>
            <a:xfrm>
              <a:off x="13949474" y="35191414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51" name="Ellipszis 350"/>
            <p:cNvSpPr/>
            <p:nvPr/>
          </p:nvSpPr>
          <p:spPr>
            <a:xfrm>
              <a:off x="13949474" y="34543342"/>
              <a:ext cx="1152128" cy="1044116"/>
            </a:xfrm>
            <a:prstGeom prst="ellipse">
              <a:avLst/>
            </a:prstGeom>
            <a:noFill/>
            <a:ln w="1016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352" name="Egyenes összekötő 351"/>
            <p:cNvCxnSpPr/>
            <p:nvPr/>
          </p:nvCxnSpPr>
          <p:spPr>
            <a:xfrm>
              <a:off x="14525538" y="34111294"/>
              <a:ext cx="0" cy="432048"/>
            </a:xfrm>
            <a:prstGeom prst="line">
              <a:avLst/>
            </a:prstGeom>
            <a:ln w="1016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3" name="Egyenes összekötő 352"/>
          <p:cNvCxnSpPr/>
          <p:nvPr/>
        </p:nvCxnSpPr>
        <p:spPr>
          <a:xfrm flipH="1" flipV="1">
            <a:off x="14516100" y="33608764"/>
            <a:ext cx="9526" cy="652463"/>
          </a:xfrm>
          <a:prstGeom prst="line">
            <a:avLst/>
          </a:prstGeom>
          <a:ln w="203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Téglalap 357"/>
          <p:cNvSpPr/>
          <p:nvPr/>
        </p:nvSpPr>
        <p:spPr>
          <a:xfrm rot="18586466">
            <a:off x="14171387" y="33717540"/>
            <a:ext cx="216024" cy="648072"/>
          </a:xfrm>
          <a:prstGeom prst="rect">
            <a:avLst/>
          </a:prstGeom>
          <a:solidFill>
            <a:srgbClr val="92D050">
              <a:alpha val="28000"/>
            </a:srgbClr>
          </a:solidFill>
          <a:ln>
            <a:solidFill>
              <a:schemeClr val="bg1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1" name="Ív 360"/>
          <p:cNvSpPr/>
          <p:nvPr/>
        </p:nvSpPr>
        <p:spPr>
          <a:xfrm rot="6026551">
            <a:off x="13643132" y="25906638"/>
            <a:ext cx="1152746" cy="1288574"/>
          </a:xfrm>
          <a:prstGeom prst="arc">
            <a:avLst>
              <a:gd name="adj1" fmla="val 13938229"/>
              <a:gd name="adj2" fmla="val 0"/>
            </a:avLst>
          </a:prstGeom>
          <a:ln w="25400">
            <a:solidFill>
              <a:schemeClr val="tx1"/>
            </a:solidFill>
            <a:headEnd type="stealth"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62" name="Ív 361"/>
          <p:cNvSpPr/>
          <p:nvPr/>
        </p:nvSpPr>
        <p:spPr>
          <a:xfrm rot="9178046" flipV="1">
            <a:off x="14088002" y="33730638"/>
            <a:ext cx="1276706" cy="1074916"/>
          </a:xfrm>
          <a:prstGeom prst="arc">
            <a:avLst>
              <a:gd name="adj1" fmla="val 13938229"/>
              <a:gd name="adj2" fmla="val 0"/>
            </a:avLst>
          </a:prstGeom>
          <a:ln w="25400">
            <a:solidFill>
              <a:schemeClr val="tx1"/>
            </a:solidFill>
            <a:headEnd type="none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64" name="Egyenes összekötő 363"/>
          <p:cNvCxnSpPr>
            <a:endCxn id="305" idx="2"/>
          </p:cNvCxnSpPr>
          <p:nvPr/>
        </p:nvCxnSpPr>
        <p:spPr>
          <a:xfrm flipV="1">
            <a:off x="11177166" y="20501781"/>
            <a:ext cx="0" cy="248427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7" name="Egyenes összekötő 366"/>
          <p:cNvCxnSpPr/>
          <p:nvPr/>
        </p:nvCxnSpPr>
        <p:spPr>
          <a:xfrm flipH="1">
            <a:off x="11177166" y="22986057"/>
            <a:ext cx="12457384" cy="0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Egyenes összekötő 370"/>
          <p:cNvCxnSpPr/>
          <p:nvPr/>
        </p:nvCxnSpPr>
        <p:spPr>
          <a:xfrm flipV="1">
            <a:off x="14453530" y="22950053"/>
            <a:ext cx="36004" cy="3168352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6" name="Csoportba foglalás 33"/>
          <p:cNvGrpSpPr/>
          <p:nvPr/>
        </p:nvGrpSpPr>
        <p:grpSpPr>
          <a:xfrm>
            <a:off x="5524538" y="21113849"/>
            <a:ext cx="2736304" cy="2916324"/>
            <a:chOff x="11460480" y="33520380"/>
            <a:chExt cx="1424940" cy="944880"/>
          </a:xfrm>
        </p:grpSpPr>
        <p:sp>
          <p:nvSpPr>
            <p:cNvPr id="398" name="Téglalap 397"/>
            <p:cNvSpPr/>
            <p:nvPr/>
          </p:nvSpPr>
          <p:spPr>
            <a:xfrm>
              <a:off x="11803380" y="33672780"/>
              <a:ext cx="202883" cy="209221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7" name="Téglalap 396"/>
            <p:cNvSpPr/>
            <p:nvPr/>
          </p:nvSpPr>
          <p:spPr>
            <a:xfrm>
              <a:off x="11689080" y="33878520"/>
              <a:ext cx="990600" cy="38862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399" name="Téglalap 398"/>
            <p:cNvSpPr/>
            <p:nvPr/>
          </p:nvSpPr>
          <p:spPr>
            <a:xfrm>
              <a:off x="12298680" y="33672780"/>
              <a:ext cx="202883" cy="205740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00" name="Szövegdoboz 399"/>
            <p:cNvSpPr txBox="1"/>
            <p:nvPr/>
          </p:nvSpPr>
          <p:spPr>
            <a:xfrm>
              <a:off x="11833860" y="33832800"/>
              <a:ext cx="327660" cy="23932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hu-HU" sz="4800" b="1" dirty="0" smtClean="0">
                  <a:solidFill>
                    <a:srgbClr val="FF0000"/>
                  </a:solidFill>
                </a:rPr>
                <a:t>+</a:t>
              </a:r>
              <a:endParaRPr lang="hu-HU" sz="4800" b="1" dirty="0">
                <a:solidFill>
                  <a:srgbClr val="FF0000"/>
                </a:solidFill>
              </a:endParaRPr>
            </a:p>
          </p:txBody>
        </p:sp>
        <p:sp>
          <p:nvSpPr>
            <p:cNvPr id="401" name="Szövegdoboz 400"/>
            <p:cNvSpPr txBox="1"/>
            <p:nvPr/>
          </p:nvSpPr>
          <p:spPr>
            <a:xfrm>
              <a:off x="12350115" y="33829319"/>
              <a:ext cx="179070" cy="239325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spAutoFit/>
            </a:bodyPr>
            <a:lstStyle/>
            <a:p>
              <a:r>
                <a:rPr lang="hu-HU" sz="4800" b="1" dirty="0" smtClean="0">
                  <a:solidFill>
                    <a:srgbClr val="0000FF"/>
                  </a:solidFill>
                </a:rPr>
                <a:t>-</a:t>
              </a:r>
            </a:p>
          </p:txBody>
        </p:sp>
        <p:sp>
          <p:nvSpPr>
            <p:cNvPr id="402" name="Lekerekített téglalap 401"/>
            <p:cNvSpPr/>
            <p:nvPr/>
          </p:nvSpPr>
          <p:spPr>
            <a:xfrm>
              <a:off x="11460480" y="33520380"/>
              <a:ext cx="1424940" cy="944880"/>
            </a:xfrm>
            <a:prstGeom prst="roundRect">
              <a:avLst/>
            </a:prstGeom>
            <a:noFill/>
            <a:ln w="101600">
              <a:solidFill>
                <a:srgbClr val="FF00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</p:grpSp>
      <p:grpSp>
        <p:nvGrpSpPr>
          <p:cNvPr id="379" name="Group 13"/>
          <p:cNvGrpSpPr>
            <a:grpSpLocks/>
          </p:cNvGrpSpPr>
          <p:nvPr/>
        </p:nvGrpSpPr>
        <p:grpSpPr bwMode="auto">
          <a:xfrm>
            <a:off x="1456086" y="21041841"/>
            <a:ext cx="2988332" cy="3168352"/>
            <a:chOff x="5179" y="12452"/>
            <a:chExt cx="739" cy="739"/>
          </a:xfrm>
        </p:grpSpPr>
        <p:pic>
          <p:nvPicPr>
            <p:cNvPr id="385" name="Picture 14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179" y="12452"/>
              <a:ext cx="739" cy="739"/>
            </a:xfrm>
            <a:prstGeom prst="rect">
              <a:avLst/>
            </a:prstGeom>
            <a:noFill/>
          </p:spPr>
        </p:pic>
        <p:sp>
          <p:nvSpPr>
            <p:cNvPr id="386" name="AutoShape 15"/>
            <p:cNvSpPr>
              <a:spLocks noChangeArrowheads="1"/>
            </p:cNvSpPr>
            <p:nvPr/>
          </p:nvSpPr>
          <p:spPr bwMode="auto">
            <a:xfrm>
              <a:off x="5187" y="12452"/>
              <a:ext cx="684" cy="684"/>
            </a:xfrm>
            <a:prstGeom prst="roundRect">
              <a:avLst>
                <a:gd name="adj" fmla="val 16667"/>
              </a:avLst>
            </a:prstGeom>
            <a:noFill/>
            <a:ln w="1016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408" name="Téglalap 407"/>
          <p:cNvSpPr/>
          <p:nvPr/>
        </p:nvSpPr>
        <p:spPr>
          <a:xfrm>
            <a:off x="6460642" y="19637685"/>
            <a:ext cx="1008112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415" name="Egyenes összekötő 414"/>
          <p:cNvCxnSpPr>
            <a:stCxn id="386" idx="0"/>
          </p:cNvCxnSpPr>
          <p:nvPr/>
        </p:nvCxnSpPr>
        <p:spPr>
          <a:xfrm flipV="1">
            <a:off x="2871399" y="18737585"/>
            <a:ext cx="24847" cy="2304256"/>
          </a:xfrm>
          <a:prstGeom prst="line">
            <a:avLst/>
          </a:prstGeom>
          <a:ln w="1016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7" name="Téglalap 406"/>
          <p:cNvSpPr/>
          <p:nvPr/>
        </p:nvSpPr>
        <p:spPr>
          <a:xfrm>
            <a:off x="2392190" y="19601681"/>
            <a:ext cx="1008112" cy="972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016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19" name="Szövegdoboz 418"/>
          <p:cNvSpPr txBox="1"/>
          <p:nvPr/>
        </p:nvSpPr>
        <p:spPr>
          <a:xfrm>
            <a:off x="10565098" y="11968833"/>
            <a:ext cx="9505056" cy="1569660"/>
          </a:xfrm>
          <a:prstGeom prst="rect">
            <a:avLst/>
          </a:prstGeom>
          <a:solidFill>
            <a:srgbClr val="FFC000"/>
          </a:solidFill>
          <a:ln w="1016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9600" b="1" dirty="0" smtClean="0"/>
              <a:t>ANM Regulator</a:t>
            </a:r>
            <a:endParaRPr lang="hu-HU" sz="9600" b="1" dirty="0"/>
          </a:p>
        </p:txBody>
      </p:sp>
      <p:cxnSp>
        <p:nvCxnSpPr>
          <p:cNvPr id="423" name="Egyenes összekötő 422"/>
          <p:cNvCxnSpPr/>
          <p:nvPr/>
        </p:nvCxnSpPr>
        <p:spPr>
          <a:xfrm>
            <a:off x="13085378" y="28926717"/>
            <a:ext cx="1404156" cy="0"/>
          </a:xfrm>
          <a:prstGeom prst="line">
            <a:avLst/>
          </a:prstGeom>
          <a:ln w="1016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0" name="Szabadkézi sokszög 419"/>
          <p:cNvSpPr/>
          <p:nvPr/>
        </p:nvSpPr>
        <p:spPr>
          <a:xfrm>
            <a:off x="15114600" y="13769033"/>
            <a:ext cx="2503189" cy="23510612"/>
          </a:xfrm>
          <a:custGeom>
            <a:avLst/>
            <a:gdLst>
              <a:gd name="connsiteX0" fmla="*/ 0 w 2743200"/>
              <a:gd name="connsiteY0" fmla="*/ 0 h 19431000"/>
              <a:gd name="connsiteX1" fmla="*/ 2686050 w 2743200"/>
              <a:gd name="connsiteY1" fmla="*/ 9486900 h 19431000"/>
              <a:gd name="connsiteX2" fmla="*/ 342900 w 2743200"/>
              <a:gd name="connsiteY2" fmla="*/ 19431000 h 19431000"/>
              <a:gd name="connsiteX0" fmla="*/ 0 w 3697385"/>
              <a:gd name="connsiteY0" fmla="*/ 0 h 19327699"/>
              <a:gd name="connsiteX1" fmla="*/ 2686050 w 3697385"/>
              <a:gd name="connsiteY1" fmla="*/ 9486900 h 19327699"/>
              <a:gd name="connsiteX2" fmla="*/ 2497235 w 3697385"/>
              <a:gd name="connsiteY2" fmla="*/ 19327699 h 19327699"/>
              <a:gd name="connsiteX0" fmla="*/ 0 w 3697385"/>
              <a:gd name="connsiteY0" fmla="*/ 0 h 19327699"/>
              <a:gd name="connsiteX1" fmla="*/ 3050656 w 3697385"/>
              <a:gd name="connsiteY1" fmla="*/ 8562504 h 19327699"/>
              <a:gd name="connsiteX2" fmla="*/ 2497235 w 3697385"/>
              <a:gd name="connsiteY2" fmla="*/ 19327699 h 19327699"/>
              <a:gd name="connsiteX0" fmla="*/ 0 w 3092446"/>
              <a:gd name="connsiteY0" fmla="*/ 0 h 18908184"/>
              <a:gd name="connsiteX1" fmla="*/ 3050656 w 3092446"/>
              <a:gd name="connsiteY1" fmla="*/ 8562504 h 18908184"/>
              <a:gd name="connsiteX2" fmla="*/ 250740 w 3092446"/>
              <a:gd name="connsiteY2" fmla="*/ 18908184 h 18908184"/>
              <a:gd name="connsiteX0" fmla="*/ 584326 w 2035216"/>
              <a:gd name="connsiteY0" fmla="*/ 0 h 18908184"/>
              <a:gd name="connsiteX1" fmla="*/ 41790 w 2035216"/>
              <a:gd name="connsiteY1" fmla="*/ 8929697 h 18908184"/>
              <a:gd name="connsiteX2" fmla="*/ 835066 w 2035216"/>
              <a:gd name="connsiteY2" fmla="*/ 18908184 h 18908184"/>
              <a:gd name="connsiteX0" fmla="*/ 587368 w 1901818"/>
              <a:gd name="connsiteY0" fmla="*/ 0 h 19567423"/>
              <a:gd name="connsiteX1" fmla="*/ 44832 w 1901818"/>
              <a:gd name="connsiteY1" fmla="*/ 8929697 h 19567423"/>
              <a:gd name="connsiteX2" fmla="*/ 318376 w 1901818"/>
              <a:gd name="connsiteY2" fmla="*/ 19567423 h 19567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01818" h="19567423">
                <a:moveTo>
                  <a:pt x="587368" y="0"/>
                </a:moveTo>
                <a:cubicBezTo>
                  <a:pt x="1901818" y="3124200"/>
                  <a:pt x="89664" y="5668460"/>
                  <a:pt x="44832" y="8929697"/>
                </a:cubicBezTo>
                <a:cubicBezTo>
                  <a:pt x="0" y="12190934"/>
                  <a:pt x="1518526" y="16214623"/>
                  <a:pt x="318376" y="19567423"/>
                </a:cubicBezTo>
              </a:path>
            </a:pathLst>
          </a:custGeom>
          <a:ln w="203200">
            <a:solidFill>
              <a:srgbClr val="EF9011"/>
            </a:solidFill>
            <a:prstDash val="lgDash"/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26" name="Szövegdoboz 425"/>
          <p:cNvSpPr txBox="1"/>
          <p:nvPr/>
        </p:nvSpPr>
        <p:spPr>
          <a:xfrm>
            <a:off x="18990034" y="34183301"/>
            <a:ext cx="982909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 err="1" smtClean="0">
                <a:solidFill>
                  <a:srgbClr val="00B050"/>
                </a:solidFill>
              </a:rPr>
              <a:t>Case</a:t>
            </a:r>
            <a:r>
              <a:rPr lang="hu-HU" sz="8000" b="1" dirty="0" smtClean="0">
                <a:solidFill>
                  <a:srgbClr val="00B050"/>
                </a:solidFill>
              </a:rPr>
              <a:t> </a:t>
            </a:r>
            <a:r>
              <a:rPr lang="hu-HU" sz="8000" b="1" dirty="0" err="1" smtClean="0">
                <a:solidFill>
                  <a:srgbClr val="00B050"/>
                </a:solidFill>
              </a:rPr>
              <a:t>Study</a:t>
            </a:r>
            <a:r>
              <a:rPr lang="hu-HU" sz="8000" b="1" dirty="0" smtClean="0">
                <a:solidFill>
                  <a:srgbClr val="00B050"/>
                </a:solidFill>
              </a:rPr>
              <a:t> 1:</a:t>
            </a:r>
          </a:p>
          <a:p>
            <a:r>
              <a:rPr lang="en-US" sz="5400" dirty="0" smtClean="0">
                <a:solidFill>
                  <a:srgbClr val="00B050"/>
                </a:solidFill>
              </a:rPr>
              <a:t>Maximizing the utilization of renewable energy in </a:t>
            </a:r>
            <a:r>
              <a:rPr lang="hu-HU" sz="5400" dirty="0" smtClean="0">
                <a:solidFill>
                  <a:srgbClr val="00B050"/>
                </a:solidFill>
              </a:rPr>
              <a:t>M</a:t>
            </a:r>
            <a:r>
              <a:rPr lang="en-US" sz="5400" dirty="0" err="1" smtClean="0">
                <a:solidFill>
                  <a:srgbClr val="00B050"/>
                </a:solidFill>
              </a:rPr>
              <a:t>icrogrid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OR</a:t>
            </a:r>
            <a:r>
              <a:rPr lang="en-US" sz="5400" dirty="0" smtClean="0">
                <a:solidFill>
                  <a:srgbClr val="00B050"/>
                </a:solidFill>
              </a:rPr>
              <a:t> island operation mode when the </a:t>
            </a:r>
            <a:r>
              <a:rPr lang="hu-HU" sz="5400" dirty="0" smtClean="0">
                <a:solidFill>
                  <a:srgbClr val="00B050"/>
                </a:solidFill>
              </a:rPr>
              <a:t>M</a:t>
            </a:r>
            <a:r>
              <a:rPr lang="en-US" sz="5400" dirty="0" err="1" smtClean="0">
                <a:solidFill>
                  <a:srgbClr val="00B050"/>
                </a:solidFill>
              </a:rPr>
              <a:t>icrogrid</a:t>
            </a:r>
            <a:r>
              <a:rPr lang="en-US" sz="5400" dirty="0" smtClean="0">
                <a:solidFill>
                  <a:srgbClr val="00B050"/>
                </a:solidFill>
              </a:rPr>
              <a:t> behave</a:t>
            </a:r>
            <a:r>
              <a:rPr lang="hu-HU" sz="5400" dirty="0" smtClean="0">
                <a:solidFill>
                  <a:srgbClr val="00B050"/>
                </a:solidFill>
              </a:rPr>
              <a:t>s</a:t>
            </a:r>
            <a:r>
              <a:rPr lang="en-US" sz="5400" dirty="0" smtClean="0">
                <a:solidFill>
                  <a:srgbClr val="00B050"/>
                </a:solidFill>
              </a:rPr>
              <a:t> as a small energy system.</a:t>
            </a:r>
            <a:r>
              <a:rPr lang="hu-HU" sz="5400" dirty="0" smtClean="0">
                <a:solidFill>
                  <a:srgbClr val="00B050"/>
                </a:solidFill>
              </a:rPr>
              <a:t> (</a:t>
            </a:r>
            <a:r>
              <a:rPr lang="hu-HU" sz="5400" dirty="0" err="1" smtClean="0">
                <a:solidFill>
                  <a:srgbClr val="00B050"/>
                </a:solidFill>
              </a:rPr>
              <a:t>P-f</a:t>
            </a:r>
            <a:r>
              <a:rPr lang="hu-HU" sz="5400" dirty="0" smtClean="0">
                <a:solidFill>
                  <a:srgbClr val="00B050"/>
                </a:solidFill>
              </a:rPr>
              <a:t>, U-Q </a:t>
            </a:r>
            <a:r>
              <a:rPr lang="en-US" sz="5400" dirty="0" smtClean="0">
                <a:solidFill>
                  <a:srgbClr val="00B050"/>
                </a:solidFill>
              </a:rPr>
              <a:t>regulation</a:t>
            </a:r>
            <a:r>
              <a:rPr lang="hu-HU" sz="5400" dirty="0" smtClean="0">
                <a:solidFill>
                  <a:srgbClr val="00B050"/>
                </a:solidFill>
              </a:rPr>
              <a:t>)</a:t>
            </a:r>
            <a:endParaRPr lang="hu-HU" sz="5400" dirty="0">
              <a:solidFill>
                <a:srgbClr val="00B050"/>
              </a:solidFill>
            </a:endParaRPr>
          </a:p>
        </p:txBody>
      </p:sp>
      <p:sp>
        <p:nvSpPr>
          <p:cNvPr id="427" name="Szövegdoboz 426"/>
          <p:cNvSpPr txBox="1"/>
          <p:nvPr/>
        </p:nvSpPr>
        <p:spPr>
          <a:xfrm>
            <a:off x="1816126" y="34471333"/>
            <a:ext cx="867696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 err="1" smtClean="0">
                <a:solidFill>
                  <a:srgbClr val="0000FF"/>
                </a:solidFill>
              </a:rPr>
              <a:t>Case</a:t>
            </a:r>
            <a:r>
              <a:rPr lang="hu-HU" sz="8000" b="1" dirty="0" smtClean="0">
                <a:solidFill>
                  <a:srgbClr val="0000FF"/>
                </a:solidFill>
              </a:rPr>
              <a:t> </a:t>
            </a:r>
            <a:r>
              <a:rPr lang="hu-HU" sz="8000" b="1" dirty="0" err="1" smtClean="0">
                <a:solidFill>
                  <a:srgbClr val="0000FF"/>
                </a:solidFill>
              </a:rPr>
              <a:t>Study</a:t>
            </a:r>
            <a:r>
              <a:rPr lang="hu-HU" sz="8000" b="1" dirty="0" smtClean="0">
                <a:solidFill>
                  <a:srgbClr val="0000FF"/>
                </a:solidFill>
              </a:rPr>
              <a:t> 2:</a:t>
            </a:r>
          </a:p>
          <a:p>
            <a:r>
              <a:rPr lang="en-US" sz="5400" dirty="0" smtClean="0">
                <a:solidFill>
                  <a:srgbClr val="0000FF"/>
                </a:solidFill>
              </a:rPr>
              <a:t>Microgrid decreases the not supplied energy in the </a:t>
            </a:r>
            <a:r>
              <a:rPr lang="en-US" sz="5400" dirty="0" err="1" smtClean="0">
                <a:solidFill>
                  <a:srgbClr val="0000FF"/>
                </a:solidFill>
              </a:rPr>
              <a:t>outaged</a:t>
            </a:r>
            <a:r>
              <a:rPr lang="en-US" sz="5400" dirty="0" smtClean="0">
                <a:solidFill>
                  <a:srgbClr val="0000FF"/>
                </a:solidFill>
              </a:rPr>
              <a:t> part of network (Village, Farm)</a:t>
            </a:r>
            <a:endParaRPr lang="en-US" sz="5400" dirty="0">
              <a:solidFill>
                <a:srgbClr val="0000FF"/>
              </a:solidFill>
            </a:endParaRPr>
          </a:p>
        </p:txBody>
      </p:sp>
      <p:sp>
        <p:nvSpPr>
          <p:cNvPr id="428" name="Szövegdoboz 427"/>
          <p:cNvSpPr txBox="1"/>
          <p:nvPr/>
        </p:nvSpPr>
        <p:spPr>
          <a:xfrm>
            <a:off x="18738006" y="25146297"/>
            <a:ext cx="957706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 err="1" smtClean="0">
                <a:solidFill>
                  <a:srgbClr val="FF0000"/>
                </a:solidFill>
              </a:rPr>
              <a:t>Case</a:t>
            </a:r>
            <a:r>
              <a:rPr lang="hu-HU" sz="8000" b="1" dirty="0" smtClean="0">
                <a:solidFill>
                  <a:srgbClr val="FF0000"/>
                </a:solidFill>
              </a:rPr>
              <a:t> </a:t>
            </a:r>
            <a:r>
              <a:rPr lang="hu-HU" sz="8000" b="1" dirty="0" err="1" smtClean="0">
                <a:solidFill>
                  <a:srgbClr val="FF0000"/>
                </a:solidFill>
              </a:rPr>
              <a:t>Study</a:t>
            </a:r>
            <a:r>
              <a:rPr lang="hu-HU" sz="8000" b="1" dirty="0" smtClean="0">
                <a:solidFill>
                  <a:srgbClr val="FF0000"/>
                </a:solidFill>
              </a:rPr>
              <a:t> 3:</a:t>
            </a:r>
          </a:p>
          <a:p>
            <a:r>
              <a:rPr lang="en-US" sz="5400" dirty="0" smtClean="0">
                <a:solidFill>
                  <a:srgbClr val="FF0000"/>
                </a:solidFill>
              </a:rPr>
              <a:t>In case of </a:t>
            </a:r>
            <a:r>
              <a:rPr lang="en-US" sz="5400" dirty="0" err="1" smtClean="0">
                <a:solidFill>
                  <a:srgbClr val="FF0000"/>
                </a:solidFill>
              </a:rPr>
              <a:t>outa</a:t>
            </a:r>
            <a:r>
              <a:rPr lang="hu-HU" sz="5400" dirty="0" smtClean="0">
                <a:solidFill>
                  <a:srgbClr val="FF0000"/>
                </a:solidFill>
              </a:rPr>
              <a:t>g</a:t>
            </a:r>
            <a:r>
              <a:rPr lang="en-US" sz="5400" dirty="0" err="1" smtClean="0">
                <a:solidFill>
                  <a:srgbClr val="FF0000"/>
                </a:solidFill>
              </a:rPr>
              <a:t>es</a:t>
            </a:r>
            <a:r>
              <a:rPr lang="en-US" sz="5400" dirty="0" smtClean="0">
                <a:solidFill>
                  <a:srgbClr val="FF0000"/>
                </a:solidFill>
              </a:rPr>
              <a:t> in  </a:t>
            </a:r>
            <a:r>
              <a:rPr lang="hu-HU" sz="5400" dirty="0" err="1" smtClean="0">
                <a:solidFill>
                  <a:srgbClr val="FF0000"/>
                </a:solidFill>
              </a:rPr>
              <a:t>high</a:t>
            </a:r>
            <a:r>
              <a:rPr lang="hu-HU" sz="5400" dirty="0" smtClean="0">
                <a:solidFill>
                  <a:srgbClr val="FF0000"/>
                </a:solidFill>
              </a:rPr>
              <a:t> </a:t>
            </a:r>
            <a:r>
              <a:rPr lang="hu-HU" sz="5400" dirty="0" err="1" smtClean="0">
                <a:solidFill>
                  <a:srgbClr val="FF0000"/>
                </a:solidFill>
              </a:rPr>
              <a:t>voltage</a:t>
            </a:r>
            <a:r>
              <a:rPr lang="en-US" sz="5400" dirty="0" smtClean="0">
                <a:solidFill>
                  <a:srgbClr val="FF0000"/>
                </a:solidFill>
              </a:rPr>
              <a:t> network central mini power plant and battery supplies the medium voltage network and the Microgrid supports the Voltage – VAR regulation</a:t>
            </a:r>
          </a:p>
        </p:txBody>
      </p:sp>
      <p:sp>
        <p:nvSpPr>
          <p:cNvPr id="429" name="Szövegdoboz 428"/>
          <p:cNvSpPr txBox="1"/>
          <p:nvPr/>
        </p:nvSpPr>
        <p:spPr>
          <a:xfrm>
            <a:off x="16577766" y="15857265"/>
            <a:ext cx="60846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EF9011"/>
                </a:solidFill>
              </a:rPr>
              <a:t>Cooperation between DSO and Microgrid</a:t>
            </a:r>
            <a:endParaRPr lang="en-US" sz="4800" dirty="0" smtClean="0">
              <a:solidFill>
                <a:srgbClr val="EF9011"/>
              </a:solidFill>
            </a:endParaRPr>
          </a:p>
        </p:txBody>
      </p:sp>
      <p:sp>
        <p:nvSpPr>
          <p:cNvPr id="430" name="Szövegdoboz 429"/>
          <p:cNvSpPr txBox="1"/>
          <p:nvPr/>
        </p:nvSpPr>
        <p:spPr>
          <a:xfrm>
            <a:off x="13085378" y="19925717"/>
            <a:ext cx="11341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Other </a:t>
            </a:r>
            <a:r>
              <a:rPr lang="hu-HU" sz="4800" b="1" dirty="0" smtClean="0"/>
              <a:t>T</a:t>
            </a:r>
            <a:r>
              <a:rPr lang="en-US" sz="4800" b="1" dirty="0" err="1" smtClean="0"/>
              <a:t>raditional</a:t>
            </a:r>
            <a:r>
              <a:rPr lang="en-US" sz="4800" b="1" dirty="0" smtClean="0"/>
              <a:t> </a:t>
            </a:r>
            <a:r>
              <a:rPr lang="hu-HU" sz="4800" b="1" dirty="0" smtClean="0"/>
              <a:t>C</a:t>
            </a:r>
            <a:r>
              <a:rPr lang="en-US" sz="4800" b="1" dirty="0" err="1" smtClean="0"/>
              <a:t>onsumers</a:t>
            </a:r>
            <a:endParaRPr lang="en-US" sz="4800" dirty="0" smtClean="0"/>
          </a:p>
        </p:txBody>
      </p:sp>
      <p:sp>
        <p:nvSpPr>
          <p:cNvPr id="431" name="Szövegdoboz 430"/>
          <p:cNvSpPr txBox="1"/>
          <p:nvPr/>
        </p:nvSpPr>
        <p:spPr>
          <a:xfrm>
            <a:off x="6028594" y="24210193"/>
            <a:ext cx="24122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err="1" smtClean="0"/>
              <a:t>Central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Battery</a:t>
            </a:r>
            <a:endParaRPr lang="en-US" sz="4800" dirty="0" smtClean="0"/>
          </a:p>
        </p:txBody>
      </p:sp>
      <p:sp>
        <p:nvSpPr>
          <p:cNvPr id="432" name="Szövegdoboz 431"/>
          <p:cNvSpPr txBox="1"/>
          <p:nvPr/>
        </p:nvSpPr>
        <p:spPr>
          <a:xfrm>
            <a:off x="1636106" y="24318205"/>
            <a:ext cx="33483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Mini </a:t>
            </a:r>
            <a:r>
              <a:rPr lang="hu-HU" sz="4800" b="1" dirty="0" err="1" smtClean="0"/>
              <a:t>renew</a:t>
            </a:r>
            <a:r>
              <a:rPr lang="hu-HU" sz="4800" b="1" dirty="0" smtClean="0"/>
              <a:t>.</a:t>
            </a:r>
          </a:p>
          <a:p>
            <a:r>
              <a:rPr lang="hu-HU" sz="4800" b="1" dirty="0" err="1" smtClean="0"/>
              <a:t>Power</a:t>
            </a:r>
            <a:r>
              <a:rPr lang="hu-HU" sz="4800" b="1" dirty="0" smtClean="0"/>
              <a:t> </a:t>
            </a:r>
            <a:r>
              <a:rPr lang="hu-HU" sz="4800" b="1" dirty="0" err="1" smtClean="0"/>
              <a:t>Plant</a:t>
            </a:r>
            <a:endParaRPr lang="en-US" sz="4800" dirty="0" smtClean="0"/>
          </a:p>
        </p:txBody>
      </p:sp>
      <p:sp>
        <p:nvSpPr>
          <p:cNvPr id="433" name="Szövegdoboz 432"/>
          <p:cNvSpPr txBox="1"/>
          <p:nvPr/>
        </p:nvSpPr>
        <p:spPr>
          <a:xfrm>
            <a:off x="11069154" y="36451553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Microgrid</a:t>
            </a:r>
            <a:endParaRPr lang="en-US" sz="4800" dirty="0" smtClean="0"/>
          </a:p>
        </p:txBody>
      </p:sp>
      <p:sp>
        <p:nvSpPr>
          <p:cNvPr id="434" name="Szövegdoboz 433"/>
          <p:cNvSpPr txBox="1"/>
          <p:nvPr/>
        </p:nvSpPr>
        <p:spPr>
          <a:xfrm>
            <a:off x="6352630" y="14417105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HV/MV </a:t>
            </a:r>
            <a:r>
              <a:rPr lang="en-US" sz="4800" b="1" dirty="0" smtClean="0"/>
              <a:t>Substation</a:t>
            </a:r>
            <a:endParaRPr lang="en-US" sz="4800" dirty="0" smtClean="0"/>
          </a:p>
        </p:txBody>
      </p:sp>
      <p:sp>
        <p:nvSpPr>
          <p:cNvPr id="435" name="Szövegdoboz 434"/>
          <p:cNvSpPr txBox="1"/>
          <p:nvPr/>
        </p:nvSpPr>
        <p:spPr>
          <a:xfrm>
            <a:off x="18233950" y="14525117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HV/MV </a:t>
            </a:r>
            <a:r>
              <a:rPr lang="hu-HU" sz="4800" b="1" dirty="0" err="1" smtClean="0"/>
              <a:t>Substation</a:t>
            </a:r>
            <a:endParaRPr lang="en-US" sz="4800" dirty="0" smtClean="0"/>
          </a:p>
        </p:txBody>
      </p:sp>
      <p:sp>
        <p:nvSpPr>
          <p:cNvPr id="436" name="Szövegdoboz 435"/>
          <p:cNvSpPr txBox="1"/>
          <p:nvPr/>
        </p:nvSpPr>
        <p:spPr>
          <a:xfrm>
            <a:off x="12437306" y="10060621"/>
            <a:ext cx="4968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 smtClean="0"/>
              <a:t>HW </a:t>
            </a:r>
            <a:r>
              <a:rPr lang="hu-HU" sz="4800" b="1" dirty="0" err="1" smtClean="0"/>
              <a:t>network</a:t>
            </a:r>
            <a:endParaRPr lang="en-US" sz="4800" dirty="0" smtClean="0"/>
          </a:p>
        </p:txBody>
      </p:sp>
      <p:sp>
        <p:nvSpPr>
          <p:cNvPr id="438" name="Szövegdoboz 437"/>
          <p:cNvSpPr txBox="1"/>
          <p:nvPr/>
        </p:nvSpPr>
        <p:spPr>
          <a:xfrm>
            <a:off x="19062042" y="32563121"/>
            <a:ext cx="4572508" cy="1323439"/>
          </a:xfrm>
          <a:prstGeom prst="rect">
            <a:avLst/>
          </a:prstGeom>
          <a:solidFill>
            <a:schemeClr val="bg1"/>
          </a:solidFill>
          <a:ln w="50800">
            <a:solidFill>
              <a:srgbClr val="00B05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solidFill>
                  <a:srgbClr val="00B050"/>
                </a:solidFill>
              </a:rPr>
              <a:t>Island 1</a:t>
            </a:r>
          </a:p>
        </p:txBody>
      </p:sp>
      <p:sp>
        <p:nvSpPr>
          <p:cNvPr id="441" name="Szövegdoboz 440"/>
          <p:cNvSpPr txBox="1"/>
          <p:nvPr/>
        </p:nvSpPr>
        <p:spPr>
          <a:xfrm>
            <a:off x="8944918" y="25758365"/>
            <a:ext cx="4572508" cy="1323439"/>
          </a:xfrm>
          <a:prstGeom prst="rect">
            <a:avLst/>
          </a:prstGeom>
          <a:solidFill>
            <a:schemeClr val="bg1"/>
          </a:solidFill>
          <a:ln w="50800">
            <a:solidFill>
              <a:srgbClr val="0000FF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solidFill>
                  <a:srgbClr val="0000FF"/>
                </a:solidFill>
              </a:rPr>
              <a:t>Island 2</a:t>
            </a:r>
          </a:p>
        </p:txBody>
      </p:sp>
      <p:sp>
        <p:nvSpPr>
          <p:cNvPr id="442" name="Szövegdoboz 441"/>
          <p:cNvSpPr txBox="1"/>
          <p:nvPr/>
        </p:nvSpPr>
        <p:spPr>
          <a:xfrm>
            <a:off x="10205058" y="17117405"/>
            <a:ext cx="4572508" cy="1323439"/>
          </a:xfrm>
          <a:prstGeom prst="rect">
            <a:avLst/>
          </a:prstGeom>
          <a:solidFill>
            <a:schemeClr val="bg1"/>
          </a:solidFill>
          <a:ln w="50800">
            <a:solidFill>
              <a:srgbClr val="FF0000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8000" b="1" dirty="0" smtClean="0">
                <a:solidFill>
                  <a:srgbClr val="FF0000"/>
                </a:solidFill>
              </a:rPr>
              <a:t>Island 3</a:t>
            </a:r>
          </a:p>
        </p:txBody>
      </p:sp>
      <p:cxnSp>
        <p:nvCxnSpPr>
          <p:cNvPr id="444" name="Egyenes összekötő 443"/>
          <p:cNvCxnSpPr/>
          <p:nvPr/>
        </p:nvCxnSpPr>
        <p:spPr>
          <a:xfrm flipV="1">
            <a:off x="0" y="9880601"/>
            <a:ext cx="30275213" cy="72008"/>
          </a:xfrm>
          <a:prstGeom prst="line">
            <a:avLst/>
          </a:prstGeom>
          <a:ln w="1016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072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" name="Lekerekített téglalap 1268"/>
          <p:cNvSpPr/>
          <p:nvPr/>
        </p:nvSpPr>
        <p:spPr>
          <a:xfrm>
            <a:off x="1132050" y="19349653"/>
            <a:ext cx="13825536" cy="22286476"/>
          </a:xfrm>
          <a:prstGeom prst="roundRect">
            <a:avLst/>
          </a:prstGeom>
          <a:solidFill>
            <a:srgbClr val="00B050">
              <a:alpha val="9000"/>
            </a:srgbClr>
          </a:solidFill>
          <a:ln>
            <a:solidFill>
              <a:srgbClr val="00B05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68" name="Lekerekített téglalap 1267"/>
          <p:cNvSpPr/>
          <p:nvPr/>
        </p:nvSpPr>
        <p:spPr>
          <a:xfrm>
            <a:off x="15101602" y="19241641"/>
            <a:ext cx="13825536" cy="22286476"/>
          </a:xfrm>
          <a:prstGeom prst="roundRect">
            <a:avLst/>
          </a:prstGeom>
          <a:solidFill>
            <a:srgbClr val="0000FF">
              <a:alpha val="9000"/>
            </a:srgbClr>
          </a:solidFill>
          <a:ln>
            <a:solidFill>
              <a:srgbClr val="0000FF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1265" name="Kép 1264" descr="Microgr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918" y="10240641"/>
            <a:ext cx="9973108" cy="806489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4361" y="4322978"/>
            <a:ext cx="29086492" cy="3277820"/>
          </a:xfrm>
        </p:spPr>
        <p:txBody>
          <a:bodyPr>
            <a:spAutoFit/>
          </a:bodyPr>
          <a:lstStyle/>
          <a:p>
            <a:pPr algn="ctr"/>
            <a:r>
              <a:rPr lang="hu-HU" sz="11500" b="1" dirty="0" smtClean="0">
                <a:solidFill>
                  <a:srgbClr val="DC3C3B"/>
                </a:solidFill>
              </a:rPr>
              <a:t>1903 - SIMULATION OF ISLANDING IN DISTRIBUTION NETWORKS</a:t>
            </a:r>
            <a:endParaRPr lang="en-US" sz="11500" b="1" dirty="0">
              <a:solidFill>
                <a:srgbClr val="DC3C3B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23453118"/>
              </p:ext>
            </p:extLst>
          </p:nvPr>
        </p:nvGraphicFramePr>
        <p:xfrm>
          <a:off x="1755648" y="7468333"/>
          <a:ext cx="26765505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1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Dr.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Attila KOVÁCS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Róbert GAÁL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János CSATÁR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Budapest University of </a:t>
                      </a:r>
                      <a:r>
                        <a:rPr lang="en-GB" sz="4800" baseline="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Technology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4361" y="41879523"/>
            <a:ext cx="16335102" cy="872688"/>
          </a:xfrm>
        </p:spPr>
        <p:txBody>
          <a:bodyPr anchor="ctr"/>
          <a:lstStyle/>
          <a:p>
            <a:r>
              <a:rPr lang="en-US" sz="5000" dirty="0"/>
              <a:t>CIRED 2019 Poster Session — Paper </a:t>
            </a:r>
            <a:r>
              <a:rPr lang="hu-HU" sz="5000" dirty="0" smtClean="0"/>
              <a:t>1903</a:t>
            </a:r>
            <a:r>
              <a:rPr lang="en-US" sz="5000" dirty="0" smtClean="0"/>
              <a:t> </a:t>
            </a:r>
            <a:r>
              <a:rPr lang="en-US" sz="5000" dirty="0"/>
              <a:t>— Session </a:t>
            </a:r>
            <a:r>
              <a:rPr lang="hu-HU" sz="5000" dirty="0" smtClean="0"/>
              <a:t>3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cxnSp>
        <p:nvCxnSpPr>
          <p:cNvPr id="444" name="Egyenes összekötő 443"/>
          <p:cNvCxnSpPr/>
          <p:nvPr/>
        </p:nvCxnSpPr>
        <p:spPr>
          <a:xfrm flipV="1">
            <a:off x="0" y="9880601"/>
            <a:ext cx="30275213" cy="72008"/>
          </a:xfrm>
          <a:prstGeom prst="line">
            <a:avLst/>
          </a:prstGeom>
          <a:ln w="1016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26" name="Rectangle 378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834" name="Rectangle 786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54" name="Textfeld 18"/>
          <p:cNvSpPr txBox="1"/>
          <p:nvPr/>
        </p:nvSpPr>
        <p:spPr>
          <a:xfrm>
            <a:off x="3220282" y="10384657"/>
            <a:ext cx="82449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6000" b="1" dirty="0" err="1" smtClean="0"/>
              <a:t>Model</a:t>
            </a:r>
            <a:r>
              <a:rPr lang="hu-HU" sz="6000" b="1" dirty="0" smtClean="0"/>
              <a:t> of Microgrid</a:t>
            </a:r>
            <a:endParaRPr lang="en-US" sz="4000" dirty="0" smtClean="0"/>
          </a:p>
        </p:txBody>
      </p:sp>
      <p:pic>
        <p:nvPicPr>
          <p:cNvPr id="3037" name="Diagram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00302" y="25362321"/>
            <a:ext cx="10297144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40" name="Diagram 4"/>
          <p:cNvPicPr>
            <a:picLocks noChangeArrowheads="1"/>
          </p:cNvPicPr>
          <p:nvPr/>
        </p:nvPicPr>
        <p:blipFill>
          <a:blip r:embed="rId4"/>
          <a:srcRect b="-101"/>
          <a:stretch>
            <a:fillRect/>
          </a:stretch>
        </p:blipFill>
        <p:spPr bwMode="auto">
          <a:xfrm>
            <a:off x="17045818" y="25326317"/>
            <a:ext cx="10153128" cy="752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41" name="Diagram 2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045818" y="33499225"/>
            <a:ext cx="10117124" cy="75248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1" name="Szövegdoboz 1260"/>
          <p:cNvSpPr txBox="1"/>
          <p:nvPr/>
        </p:nvSpPr>
        <p:spPr>
          <a:xfrm>
            <a:off x="3256286" y="19709693"/>
            <a:ext cx="1022513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 err="1" smtClean="0">
                <a:solidFill>
                  <a:srgbClr val="00B050"/>
                </a:solidFill>
              </a:rPr>
              <a:t>Case</a:t>
            </a:r>
            <a:r>
              <a:rPr lang="hu-HU" sz="8000" b="1" dirty="0" smtClean="0">
                <a:solidFill>
                  <a:srgbClr val="00B050"/>
                </a:solidFill>
              </a:rPr>
              <a:t> </a:t>
            </a:r>
            <a:r>
              <a:rPr lang="hu-HU" sz="8000" b="1" dirty="0" err="1" smtClean="0">
                <a:solidFill>
                  <a:srgbClr val="00B050"/>
                </a:solidFill>
              </a:rPr>
              <a:t>Study</a:t>
            </a:r>
            <a:r>
              <a:rPr lang="hu-HU" sz="8000" b="1" dirty="0" smtClean="0">
                <a:solidFill>
                  <a:srgbClr val="00B050"/>
                </a:solidFill>
              </a:rPr>
              <a:t> 1:</a:t>
            </a:r>
          </a:p>
          <a:p>
            <a:r>
              <a:rPr lang="en-US" sz="5400" dirty="0" smtClean="0">
                <a:solidFill>
                  <a:srgbClr val="00B050"/>
                </a:solidFill>
              </a:rPr>
              <a:t>Maximizing the utilization of renewable energy in </a:t>
            </a:r>
            <a:r>
              <a:rPr lang="hu-HU" sz="5400" dirty="0" smtClean="0">
                <a:solidFill>
                  <a:srgbClr val="00B050"/>
                </a:solidFill>
              </a:rPr>
              <a:t>M</a:t>
            </a:r>
            <a:r>
              <a:rPr lang="en-US" sz="5400" dirty="0" err="1" smtClean="0">
                <a:solidFill>
                  <a:srgbClr val="00B050"/>
                </a:solidFill>
              </a:rPr>
              <a:t>icrogrid</a:t>
            </a:r>
            <a:r>
              <a:rPr lang="en-US" sz="5400" dirty="0" smtClean="0">
                <a:solidFill>
                  <a:srgbClr val="00B050"/>
                </a:solidFill>
              </a:rPr>
              <a:t> </a:t>
            </a:r>
            <a:r>
              <a:rPr lang="en-US" sz="5400" b="1" dirty="0" smtClean="0">
                <a:solidFill>
                  <a:srgbClr val="00B050"/>
                </a:solidFill>
              </a:rPr>
              <a:t>OR</a:t>
            </a:r>
            <a:r>
              <a:rPr lang="en-US" sz="5400" dirty="0" smtClean="0">
                <a:solidFill>
                  <a:srgbClr val="00B050"/>
                </a:solidFill>
              </a:rPr>
              <a:t> island operation mode when the </a:t>
            </a:r>
            <a:r>
              <a:rPr lang="hu-HU" sz="5400" dirty="0" smtClean="0">
                <a:solidFill>
                  <a:srgbClr val="00B050"/>
                </a:solidFill>
              </a:rPr>
              <a:t>M</a:t>
            </a:r>
            <a:r>
              <a:rPr lang="en-US" sz="5400" dirty="0" err="1" smtClean="0">
                <a:solidFill>
                  <a:srgbClr val="00B050"/>
                </a:solidFill>
              </a:rPr>
              <a:t>icrogrid</a:t>
            </a:r>
            <a:r>
              <a:rPr lang="en-US" sz="5400" dirty="0" smtClean="0">
                <a:solidFill>
                  <a:srgbClr val="00B050"/>
                </a:solidFill>
              </a:rPr>
              <a:t> behave</a:t>
            </a:r>
            <a:r>
              <a:rPr lang="hu-HU" sz="5400" dirty="0" smtClean="0">
                <a:solidFill>
                  <a:srgbClr val="00B050"/>
                </a:solidFill>
              </a:rPr>
              <a:t>s</a:t>
            </a:r>
            <a:r>
              <a:rPr lang="en-US" sz="5400" dirty="0" smtClean="0">
                <a:solidFill>
                  <a:srgbClr val="00B050"/>
                </a:solidFill>
              </a:rPr>
              <a:t> as a small energy system.</a:t>
            </a:r>
            <a:r>
              <a:rPr lang="hu-HU" sz="5400" dirty="0" smtClean="0">
                <a:solidFill>
                  <a:srgbClr val="00B050"/>
                </a:solidFill>
              </a:rPr>
              <a:t> (</a:t>
            </a:r>
            <a:r>
              <a:rPr lang="hu-HU" sz="5400" dirty="0" err="1" smtClean="0">
                <a:solidFill>
                  <a:srgbClr val="00B050"/>
                </a:solidFill>
              </a:rPr>
              <a:t>P-f</a:t>
            </a:r>
            <a:r>
              <a:rPr lang="hu-HU" sz="5400" dirty="0" smtClean="0">
                <a:solidFill>
                  <a:srgbClr val="00B050"/>
                </a:solidFill>
              </a:rPr>
              <a:t>, U-Q </a:t>
            </a:r>
            <a:r>
              <a:rPr lang="en-US" sz="5400" dirty="0" smtClean="0">
                <a:solidFill>
                  <a:srgbClr val="00B050"/>
                </a:solidFill>
              </a:rPr>
              <a:t>regulation</a:t>
            </a:r>
            <a:r>
              <a:rPr lang="hu-HU" sz="5400" dirty="0" smtClean="0">
                <a:solidFill>
                  <a:srgbClr val="00B050"/>
                </a:solidFill>
              </a:rPr>
              <a:t>)</a:t>
            </a:r>
            <a:endParaRPr lang="hu-HU" sz="5400" dirty="0">
              <a:solidFill>
                <a:srgbClr val="00B050"/>
              </a:solidFill>
            </a:endParaRPr>
          </a:p>
        </p:txBody>
      </p:sp>
      <p:sp>
        <p:nvSpPr>
          <p:cNvPr id="1263" name="Szövegdoboz 1262"/>
          <p:cNvSpPr txBox="1"/>
          <p:nvPr/>
        </p:nvSpPr>
        <p:spPr>
          <a:xfrm>
            <a:off x="17045818" y="19493669"/>
            <a:ext cx="1008112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8000" b="1" dirty="0" err="1" smtClean="0">
                <a:solidFill>
                  <a:srgbClr val="0000FF"/>
                </a:solidFill>
              </a:rPr>
              <a:t>Case</a:t>
            </a:r>
            <a:r>
              <a:rPr lang="hu-HU" sz="8000" b="1" dirty="0" smtClean="0">
                <a:solidFill>
                  <a:srgbClr val="0000FF"/>
                </a:solidFill>
              </a:rPr>
              <a:t> </a:t>
            </a:r>
            <a:r>
              <a:rPr lang="hu-HU" sz="8000" b="1" dirty="0" err="1" smtClean="0">
                <a:solidFill>
                  <a:srgbClr val="0000FF"/>
                </a:solidFill>
              </a:rPr>
              <a:t>Study</a:t>
            </a:r>
            <a:r>
              <a:rPr lang="hu-HU" sz="8000" b="1" dirty="0" smtClean="0">
                <a:solidFill>
                  <a:srgbClr val="0000FF"/>
                </a:solidFill>
              </a:rPr>
              <a:t> 2:</a:t>
            </a:r>
          </a:p>
          <a:p>
            <a:r>
              <a:rPr lang="en-US" sz="5400" dirty="0" smtClean="0">
                <a:solidFill>
                  <a:srgbClr val="0000FF"/>
                </a:solidFill>
              </a:rPr>
              <a:t>Microgrid decreases the not supplied energy in the </a:t>
            </a:r>
            <a:r>
              <a:rPr lang="en-US" sz="5400" dirty="0" err="1" smtClean="0">
                <a:solidFill>
                  <a:srgbClr val="0000FF"/>
                </a:solidFill>
              </a:rPr>
              <a:t>outaged</a:t>
            </a:r>
            <a:r>
              <a:rPr lang="en-US" sz="5400" dirty="0" smtClean="0">
                <a:solidFill>
                  <a:srgbClr val="0000FF"/>
                </a:solidFill>
              </a:rPr>
              <a:t> part of network (Village, Farm)</a:t>
            </a:r>
            <a:endParaRPr lang="en-US" sz="5400" dirty="0">
              <a:solidFill>
                <a:srgbClr val="0000FF"/>
              </a:solidFill>
            </a:endParaRPr>
          </a:p>
        </p:txBody>
      </p:sp>
      <p:cxnSp>
        <p:nvCxnSpPr>
          <p:cNvPr id="1266" name="Egyenes összekötő 1265"/>
          <p:cNvCxnSpPr/>
          <p:nvPr/>
        </p:nvCxnSpPr>
        <p:spPr>
          <a:xfrm>
            <a:off x="576064" y="18809593"/>
            <a:ext cx="29179166" cy="0"/>
          </a:xfrm>
          <a:prstGeom prst="line">
            <a:avLst/>
          </a:prstGeom>
          <a:ln w="1016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Diagram 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36306" y="33031173"/>
            <a:ext cx="10369152" cy="7560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7072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94361" y="4322978"/>
            <a:ext cx="29086492" cy="3277820"/>
          </a:xfrm>
        </p:spPr>
        <p:txBody>
          <a:bodyPr>
            <a:spAutoFit/>
          </a:bodyPr>
          <a:lstStyle/>
          <a:p>
            <a:pPr algn="ctr"/>
            <a:r>
              <a:rPr lang="hu-HU" sz="11500" b="1" dirty="0" smtClean="0">
                <a:solidFill>
                  <a:srgbClr val="DC3C3B"/>
                </a:solidFill>
              </a:rPr>
              <a:t>1903 - SIMULATION OF ISLANDING IN DISTRIBUTION NETWORKS</a:t>
            </a:r>
            <a:endParaRPr lang="en-US" sz="11500" b="1" dirty="0">
              <a:solidFill>
                <a:srgbClr val="DC3C3B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23453118"/>
              </p:ext>
            </p:extLst>
          </p:nvPr>
        </p:nvGraphicFramePr>
        <p:xfrm>
          <a:off x="1755648" y="7468333"/>
          <a:ext cx="26765505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92183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92183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Dr.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Attila KOVÁCS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Róbert GAÁL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Astron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hu-HU" sz="4800" baseline="0" dirty="0" err="1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Informatics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 Ltd.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480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János CSATÁR</a:t>
                      </a:r>
                      <a:endParaRPr lang="en-US" sz="4800" baseline="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Budapest University of </a:t>
                      </a:r>
                      <a:r>
                        <a:rPr lang="en-GB" sz="4800" baseline="0" noProof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Technology</a:t>
                      </a:r>
                      <a:r>
                        <a:rPr lang="en-US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, </a:t>
                      </a:r>
                      <a:r>
                        <a:rPr lang="hu-HU" sz="4800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Hungary</a:t>
                      </a:r>
                      <a:endParaRPr lang="en-US" sz="4800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594361" y="41879523"/>
            <a:ext cx="16335102" cy="872688"/>
          </a:xfrm>
        </p:spPr>
        <p:txBody>
          <a:bodyPr anchor="ctr"/>
          <a:lstStyle/>
          <a:p>
            <a:r>
              <a:rPr lang="en-US" sz="5000" dirty="0"/>
              <a:t>CIRED 2019 Poster Session — Paper </a:t>
            </a:r>
            <a:r>
              <a:rPr lang="hu-HU" sz="5000" dirty="0" smtClean="0"/>
              <a:t>1903</a:t>
            </a:r>
            <a:r>
              <a:rPr lang="en-US" sz="5000" dirty="0" smtClean="0"/>
              <a:t> </a:t>
            </a:r>
            <a:r>
              <a:rPr lang="en-US" sz="5000" dirty="0"/>
              <a:t>— Session </a:t>
            </a:r>
            <a:r>
              <a:rPr lang="hu-HU" sz="5000" dirty="0" smtClean="0"/>
              <a:t>3</a:t>
            </a:r>
            <a:r>
              <a:rPr lang="en-US" sz="5000" dirty="0" smtClean="0"/>
              <a:t> </a:t>
            </a:r>
            <a:endParaRPr lang="en-US" sz="5000" dirty="0"/>
          </a:p>
        </p:txBody>
      </p:sp>
      <p:cxnSp>
        <p:nvCxnSpPr>
          <p:cNvPr id="444" name="Egyenes összekötő 443"/>
          <p:cNvCxnSpPr/>
          <p:nvPr/>
        </p:nvCxnSpPr>
        <p:spPr>
          <a:xfrm flipV="1">
            <a:off x="0" y="9880601"/>
            <a:ext cx="30275213" cy="72008"/>
          </a:xfrm>
          <a:prstGeom prst="line">
            <a:avLst/>
          </a:prstGeom>
          <a:ln w="101600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2" name="Rectangle 174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426" name="Rectangle 378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2834" name="Rectangle 786"/>
          <p:cNvSpPr>
            <a:spLocks noChangeArrowheads="1"/>
          </p:cNvSpPr>
          <p:nvPr/>
        </p:nvSpPr>
        <p:spPr bwMode="auto">
          <a:xfrm>
            <a:off x="0" y="0"/>
            <a:ext cx="30275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pSp>
        <p:nvGrpSpPr>
          <p:cNvPr id="2965" name="Csoportba foglalás 1101"/>
          <p:cNvGrpSpPr/>
          <p:nvPr/>
        </p:nvGrpSpPr>
        <p:grpSpPr>
          <a:xfrm>
            <a:off x="16613770" y="13553009"/>
            <a:ext cx="10117124" cy="25310812"/>
            <a:chOff x="2141359" y="11728317"/>
            <a:chExt cx="6462802" cy="22090365"/>
          </a:xfrm>
        </p:grpSpPr>
        <p:grpSp>
          <p:nvGrpSpPr>
            <p:cNvPr id="2972" name="Csoportba foglalás 125"/>
            <p:cNvGrpSpPr/>
            <p:nvPr/>
          </p:nvGrpSpPr>
          <p:grpSpPr>
            <a:xfrm>
              <a:off x="4186087" y="16145595"/>
              <a:ext cx="2446371" cy="1387494"/>
              <a:chOff x="2433463" y="14868435"/>
              <a:chExt cx="2446371" cy="1387494"/>
            </a:xfrm>
          </p:grpSpPr>
          <p:sp>
            <p:nvSpPr>
              <p:cNvPr id="1248" name="Téglalap 1247"/>
              <p:cNvSpPr/>
              <p:nvPr/>
            </p:nvSpPr>
            <p:spPr>
              <a:xfrm>
                <a:off x="2981158" y="14868435"/>
                <a:ext cx="1350981" cy="138749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9" name="Oval 72"/>
              <p:cNvSpPr>
                <a:spLocks noChangeArrowheads="1"/>
              </p:cNvSpPr>
              <p:nvPr/>
            </p:nvSpPr>
            <p:spPr bwMode="auto">
              <a:xfrm>
                <a:off x="3346288" y="15452643"/>
                <a:ext cx="582613" cy="577850"/>
              </a:xfrm>
              <a:prstGeom prst="ellipse">
                <a:avLst/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hu-HU" sz="2400" b="1" dirty="0"/>
                  <a:t>G</a:t>
                </a:r>
                <a:endParaRPr lang="en-GB" sz="2400" b="1" dirty="0"/>
              </a:p>
            </p:txBody>
          </p:sp>
          <p:sp>
            <p:nvSpPr>
              <p:cNvPr id="1250" name="Rectangle 88"/>
              <p:cNvSpPr>
                <a:spLocks noChangeArrowheads="1"/>
              </p:cNvSpPr>
              <p:nvPr/>
            </p:nvSpPr>
            <p:spPr bwMode="auto">
              <a:xfrm>
                <a:off x="3090696" y="14977974"/>
                <a:ext cx="985851" cy="3651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en-GB" sz="1600" b="1" dirty="0"/>
                  <a:t>Generator</a:t>
                </a:r>
              </a:p>
            </p:txBody>
          </p:sp>
          <p:sp>
            <p:nvSpPr>
              <p:cNvPr id="1251" name="Téglalap 1250"/>
              <p:cNvSpPr/>
              <p:nvPr/>
            </p:nvSpPr>
            <p:spPr>
              <a:xfrm>
                <a:off x="2433463" y="14868435"/>
                <a:ext cx="547695" cy="1387494"/>
              </a:xfrm>
              <a:prstGeom prst="rect">
                <a:avLst/>
              </a:prstGeom>
              <a:solidFill>
                <a:srgbClr val="FDBE57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INPUT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sp>
            <p:nvSpPr>
              <p:cNvPr id="1252" name="Téglalap 1251"/>
              <p:cNvSpPr/>
              <p:nvPr/>
            </p:nvSpPr>
            <p:spPr>
              <a:xfrm>
                <a:off x="4332139" y="14868435"/>
                <a:ext cx="547695" cy="1387494"/>
              </a:xfrm>
              <a:prstGeom prst="rect">
                <a:avLst/>
              </a:prstGeom>
              <a:solidFill>
                <a:srgbClr val="6CADDF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OUTPUT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</p:grpSp>
        <p:grpSp>
          <p:nvGrpSpPr>
            <p:cNvPr id="2208" name="Csoportba foglalás 126"/>
            <p:cNvGrpSpPr/>
            <p:nvPr/>
          </p:nvGrpSpPr>
          <p:grpSpPr>
            <a:xfrm>
              <a:off x="4186087" y="17642628"/>
              <a:ext cx="2446371" cy="1387494"/>
              <a:chOff x="2469976" y="16365468"/>
              <a:chExt cx="2446371" cy="1387494"/>
            </a:xfrm>
          </p:grpSpPr>
          <p:sp>
            <p:nvSpPr>
              <p:cNvPr id="1241" name="Téglalap 1240"/>
              <p:cNvSpPr/>
              <p:nvPr/>
            </p:nvSpPr>
            <p:spPr>
              <a:xfrm>
                <a:off x="3017671" y="16365468"/>
                <a:ext cx="1350981" cy="138749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2" name="Rectangle 88"/>
              <p:cNvSpPr>
                <a:spLocks noChangeArrowheads="1"/>
              </p:cNvSpPr>
              <p:nvPr/>
            </p:nvSpPr>
            <p:spPr bwMode="auto">
              <a:xfrm>
                <a:off x="3127209" y="16475007"/>
                <a:ext cx="985851" cy="3651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hu-HU" sz="1600" b="1" dirty="0" err="1" smtClean="0"/>
                  <a:t>Solar</a:t>
                </a:r>
                <a:r>
                  <a:rPr lang="hu-HU" sz="1600" b="1" dirty="0" smtClean="0"/>
                  <a:t> </a:t>
                </a:r>
                <a:r>
                  <a:rPr lang="hu-HU" sz="1600" b="1" dirty="0" err="1" smtClean="0"/>
                  <a:t>panels</a:t>
                </a:r>
                <a:endParaRPr lang="en-GB" sz="1600" b="1" dirty="0"/>
              </a:p>
            </p:txBody>
          </p:sp>
          <p:sp>
            <p:nvSpPr>
              <p:cNvPr id="1243" name="Téglalap 1242"/>
              <p:cNvSpPr/>
              <p:nvPr/>
            </p:nvSpPr>
            <p:spPr>
              <a:xfrm>
                <a:off x="2469976" y="16365468"/>
                <a:ext cx="547695" cy="1387494"/>
              </a:xfrm>
              <a:prstGeom prst="rect">
                <a:avLst/>
              </a:prstGeom>
              <a:solidFill>
                <a:srgbClr val="FDBE57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INPUT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sp>
            <p:nvSpPr>
              <p:cNvPr id="1244" name="Téglalap 1243"/>
              <p:cNvSpPr/>
              <p:nvPr/>
            </p:nvSpPr>
            <p:spPr>
              <a:xfrm>
                <a:off x="4368652" y="16365468"/>
                <a:ext cx="547695" cy="1387494"/>
              </a:xfrm>
              <a:prstGeom prst="rect">
                <a:avLst/>
              </a:prstGeom>
              <a:solidFill>
                <a:srgbClr val="6CADDF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OUTPUT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grpSp>
            <p:nvGrpSpPr>
              <p:cNvPr id="2209" name="Group 29"/>
              <p:cNvGrpSpPr>
                <a:grpSpLocks/>
              </p:cNvGrpSpPr>
              <p:nvPr/>
            </p:nvGrpSpPr>
            <p:grpSpPr bwMode="auto">
              <a:xfrm>
                <a:off x="3346288" y="16876650"/>
                <a:ext cx="585788" cy="584200"/>
                <a:chOff x="2717" y="2378"/>
                <a:chExt cx="369" cy="368"/>
              </a:xfrm>
            </p:grpSpPr>
            <p:pic>
              <p:nvPicPr>
                <p:cNvPr id="1246" name="Picture 30" descr="solar-energy-icon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100000"/>
                </a:blip>
                <a:srcRect/>
                <a:stretch>
                  <a:fillRect/>
                </a:stretch>
              </p:blipFill>
              <p:spPr bwMode="auto">
                <a:xfrm>
                  <a:off x="2756" y="2419"/>
                  <a:ext cx="288" cy="288"/>
                </a:xfrm>
                <a:prstGeom prst="rect">
                  <a:avLst/>
                </a:prstGeom>
                <a:noFill/>
              </p:spPr>
            </p:pic>
            <p:sp>
              <p:nvSpPr>
                <p:cNvPr id="1247" name="AutoShape 31"/>
                <p:cNvSpPr>
                  <a:spLocks noChangeArrowheads="1"/>
                </p:cNvSpPr>
                <p:nvPr/>
              </p:nvSpPr>
              <p:spPr bwMode="auto">
                <a:xfrm>
                  <a:off x="2717" y="2378"/>
                  <a:ext cx="369" cy="368"/>
                </a:xfrm>
                <a:prstGeom prst="roundRect">
                  <a:avLst>
                    <a:gd name="adj" fmla="val 11231"/>
                  </a:avLst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342900" indent="-342900">
                    <a:buFont typeface="Wingdings" pitchFamily="2" charset="2"/>
                    <a:buNone/>
                  </a:pPr>
                  <a:endParaRPr lang="en-US" sz="2400" b="1"/>
                </a:p>
              </p:txBody>
            </p:sp>
          </p:grpSp>
        </p:grpSp>
        <p:grpSp>
          <p:nvGrpSpPr>
            <p:cNvPr id="2210" name="Csoportba foglalás 127"/>
            <p:cNvGrpSpPr/>
            <p:nvPr/>
          </p:nvGrpSpPr>
          <p:grpSpPr>
            <a:xfrm>
              <a:off x="4186087" y="19176174"/>
              <a:ext cx="2446371" cy="1387494"/>
              <a:chOff x="2469976" y="17899014"/>
              <a:chExt cx="2446371" cy="1387494"/>
            </a:xfrm>
          </p:grpSpPr>
          <p:sp>
            <p:nvSpPr>
              <p:cNvPr id="1234" name="Téglalap 1233"/>
              <p:cNvSpPr/>
              <p:nvPr/>
            </p:nvSpPr>
            <p:spPr>
              <a:xfrm>
                <a:off x="3017671" y="17899014"/>
                <a:ext cx="1350981" cy="138749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5" name="Rectangle 88"/>
              <p:cNvSpPr>
                <a:spLocks noChangeArrowheads="1"/>
              </p:cNvSpPr>
              <p:nvPr/>
            </p:nvSpPr>
            <p:spPr bwMode="auto">
              <a:xfrm>
                <a:off x="3127209" y="18008553"/>
                <a:ext cx="985851" cy="3651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hu-HU" sz="1600" b="1" dirty="0" err="1" smtClean="0"/>
                  <a:t>Water</a:t>
                </a:r>
                <a:r>
                  <a:rPr lang="hu-HU" sz="1600" b="1" dirty="0" smtClean="0"/>
                  <a:t> </a:t>
                </a:r>
                <a:r>
                  <a:rPr lang="hu-HU" sz="1600" b="1" dirty="0" err="1" smtClean="0"/>
                  <a:t>turb</a:t>
                </a:r>
                <a:r>
                  <a:rPr lang="hu-HU" sz="1600" b="1" dirty="0" smtClean="0"/>
                  <a:t>.</a:t>
                </a:r>
                <a:endParaRPr lang="en-GB" sz="1600" b="1" dirty="0"/>
              </a:p>
            </p:txBody>
          </p:sp>
          <p:sp>
            <p:nvSpPr>
              <p:cNvPr id="1236" name="Téglalap 1235"/>
              <p:cNvSpPr/>
              <p:nvPr/>
            </p:nvSpPr>
            <p:spPr>
              <a:xfrm>
                <a:off x="2469976" y="17899014"/>
                <a:ext cx="547695" cy="1387494"/>
              </a:xfrm>
              <a:prstGeom prst="rect">
                <a:avLst/>
              </a:prstGeom>
              <a:solidFill>
                <a:srgbClr val="FDBE57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INPUT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sp>
            <p:nvSpPr>
              <p:cNvPr id="1237" name="Téglalap 108"/>
              <p:cNvSpPr/>
              <p:nvPr/>
            </p:nvSpPr>
            <p:spPr>
              <a:xfrm>
                <a:off x="4368652" y="17899014"/>
                <a:ext cx="547695" cy="1387494"/>
              </a:xfrm>
              <a:prstGeom prst="rect">
                <a:avLst/>
              </a:prstGeom>
              <a:solidFill>
                <a:srgbClr val="6CADDF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OUTPUT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grpSp>
            <p:nvGrpSpPr>
              <p:cNvPr id="2211" name="Group 26"/>
              <p:cNvGrpSpPr>
                <a:grpSpLocks/>
              </p:cNvGrpSpPr>
              <p:nvPr/>
            </p:nvGrpSpPr>
            <p:grpSpPr bwMode="auto">
              <a:xfrm>
                <a:off x="3382801" y="18446709"/>
                <a:ext cx="585788" cy="584200"/>
                <a:chOff x="2672" y="2477"/>
                <a:chExt cx="369" cy="368"/>
              </a:xfrm>
            </p:grpSpPr>
            <p:pic>
              <p:nvPicPr>
                <p:cNvPr id="1239" name="Picture 27" descr="water-sea-icon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-100000"/>
                </a:blip>
                <a:srcRect/>
                <a:stretch>
                  <a:fillRect/>
                </a:stretch>
              </p:blipFill>
              <p:spPr bwMode="auto">
                <a:xfrm>
                  <a:off x="2712" y="2510"/>
                  <a:ext cx="288" cy="288"/>
                </a:xfrm>
                <a:prstGeom prst="rect">
                  <a:avLst/>
                </a:prstGeom>
                <a:noFill/>
              </p:spPr>
            </p:pic>
            <p:sp>
              <p:nvSpPr>
                <p:cNvPr id="1240" name="AutoShape 28"/>
                <p:cNvSpPr>
                  <a:spLocks noChangeArrowheads="1"/>
                </p:cNvSpPr>
                <p:nvPr/>
              </p:nvSpPr>
              <p:spPr bwMode="auto">
                <a:xfrm>
                  <a:off x="2672" y="2477"/>
                  <a:ext cx="369" cy="368"/>
                </a:xfrm>
                <a:prstGeom prst="roundRect">
                  <a:avLst>
                    <a:gd name="adj" fmla="val 11231"/>
                  </a:avLst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342900" indent="-342900">
                    <a:buFont typeface="Wingdings" pitchFamily="2" charset="2"/>
                    <a:buNone/>
                  </a:pPr>
                  <a:endParaRPr lang="en-US" sz="2400" b="1"/>
                </a:p>
              </p:txBody>
            </p:sp>
          </p:grpSp>
        </p:grpSp>
        <p:sp>
          <p:nvSpPr>
            <p:cNvPr id="1106" name="Téglalap 1105"/>
            <p:cNvSpPr/>
            <p:nvPr/>
          </p:nvSpPr>
          <p:spPr>
            <a:xfrm>
              <a:off x="4733782" y="20746233"/>
              <a:ext cx="1350981" cy="1387494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7" name="Rectangle 88"/>
            <p:cNvSpPr>
              <a:spLocks noChangeArrowheads="1"/>
            </p:cNvSpPr>
            <p:nvPr/>
          </p:nvSpPr>
          <p:spPr bwMode="auto">
            <a:xfrm>
              <a:off x="4843320" y="20855772"/>
              <a:ext cx="985851" cy="3651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hu-HU" sz="1600" b="1" dirty="0" err="1" smtClean="0"/>
                <a:t>Wind</a:t>
              </a:r>
              <a:r>
                <a:rPr lang="hu-HU" sz="1600" b="1" dirty="0" smtClean="0"/>
                <a:t> </a:t>
              </a:r>
              <a:r>
                <a:rPr lang="hu-HU" sz="1600" b="1" dirty="0" err="1" smtClean="0"/>
                <a:t>turb</a:t>
              </a:r>
              <a:r>
                <a:rPr lang="hu-HU" sz="1600" b="1" dirty="0" smtClean="0"/>
                <a:t>.</a:t>
              </a:r>
              <a:endParaRPr lang="en-GB" sz="1600" b="1" dirty="0"/>
            </a:p>
          </p:txBody>
        </p:sp>
        <p:sp>
          <p:nvSpPr>
            <p:cNvPr id="1108" name="Téglalap 1107"/>
            <p:cNvSpPr/>
            <p:nvPr/>
          </p:nvSpPr>
          <p:spPr>
            <a:xfrm>
              <a:off x="4186087" y="20746233"/>
              <a:ext cx="547695" cy="1387494"/>
            </a:xfrm>
            <a:prstGeom prst="rect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u-HU" sz="2400" dirty="0" smtClean="0">
                  <a:solidFill>
                    <a:srgbClr val="002F65"/>
                  </a:solidFill>
                </a:rPr>
                <a:t>INPUT</a:t>
              </a:r>
              <a:endParaRPr lang="en-US" sz="2400" dirty="0">
                <a:solidFill>
                  <a:srgbClr val="002F65"/>
                </a:solidFill>
              </a:endParaRPr>
            </a:p>
          </p:txBody>
        </p:sp>
        <p:sp>
          <p:nvSpPr>
            <p:cNvPr id="1109" name="Téglalap 1108"/>
            <p:cNvSpPr/>
            <p:nvPr/>
          </p:nvSpPr>
          <p:spPr>
            <a:xfrm>
              <a:off x="6084763" y="20746233"/>
              <a:ext cx="547695" cy="1387494"/>
            </a:xfrm>
            <a:prstGeom prst="rect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hu-HU" sz="2400" dirty="0" smtClean="0">
                  <a:solidFill>
                    <a:srgbClr val="002F65"/>
                  </a:solidFill>
                </a:rPr>
                <a:t>OUTPUT</a:t>
              </a:r>
              <a:endParaRPr lang="en-US" sz="2400" dirty="0">
                <a:solidFill>
                  <a:srgbClr val="002F65"/>
                </a:solidFill>
              </a:endParaRPr>
            </a:p>
          </p:txBody>
        </p:sp>
        <p:grpSp>
          <p:nvGrpSpPr>
            <p:cNvPr id="2212" name="Group 23"/>
            <p:cNvGrpSpPr>
              <a:grpSpLocks/>
            </p:cNvGrpSpPr>
            <p:nvPr/>
          </p:nvGrpSpPr>
          <p:grpSpPr bwMode="auto">
            <a:xfrm>
              <a:off x="5098912" y="21293928"/>
              <a:ext cx="585788" cy="584200"/>
              <a:chOff x="2674" y="1976"/>
              <a:chExt cx="369" cy="368"/>
            </a:xfrm>
          </p:grpSpPr>
          <p:pic>
            <p:nvPicPr>
              <p:cNvPr id="1232" name="Picture 24" descr="windmill-icon_black"/>
              <p:cNvPicPr>
                <a:picLocks noChangeAspect="1" noChangeArrowheads="1"/>
              </p:cNvPicPr>
              <p:nvPr/>
            </p:nvPicPr>
            <p:blipFill>
              <a:blip r:embed="rId4" cstate="print">
                <a:lum bright="-100000"/>
              </a:blip>
              <a:srcRect/>
              <a:stretch>
                <a:fillRect/>
              </a:stretch>
            </p:blipFill>
            <p:spPr bwMode="auto">
              <a:xfrm>
                <a:off x="2711" y="2016"/>
                <a:ext cx="288" cy="288"/>
              </a:xfrm>
              <a:prstGeom prst="rect">
                <a:avLst/>
              </a:prstGeom>
              <a:noFill/>
            </p:spPr>
          </p:pic>
          <p:sp>
            <p:nvSpPr>
              <p:cNvPr id="1233" name="AutoShape 25"/>
              <p:cNvSpPr>
                <a:spLocks noChangeArrowheads="1"/>
              </p:cNvSpPr>
              <p:nvPr/>
            </p:nvSpPr>
            <p:spPr bwMode="auto">
              <a:xfrm>
                <a:off x="2674" y="1976"/>
                <a:ext cx="369" cy="368"/>
              </a:xfrm>
              <a:prstGeom prst="roundRect">
                <a:avLst>
                  <a:gd name="adj" fmla="val 11231"/>
                </a:avLst>
              </a:prstGeom>
              <a:noFill/>
              <a:ln w="19050" algn="ctr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endParaRPr lang="en-US" sz="2400" b="1"/>
              </a:p>
            </p:txBody>
          </p:sp>
        </p:grpSp>
        <p:grpSp>
          <p:nvGrpSpPr>
            <p:cNvPr id="2213" name="Csoportba foglalás 196"/>
            <p:cNvGrpSpPr/>
            <p:nvPr/>
          </p:nvGrpSpPr>
          <p:grpSpPr>
            <a:xfrm>
              <a:off x="4186087" y="22279779"/>
              <a:ext cx="2446371" cy="1387494"/>
              <a:chOff x="4952860" y="21002619"/>
              <a:chExt cx="2446371" cy="1387494"/>
            </a:xfrm>
          </p:grpSpPr>
          <p:sp>
            <p:nvSpPr>
              <p:cNvPr id="1220" name="Téglalap 1219"/>
              <p:cNvSpPr/>
              <p:nvPr/>
            </p:nvSpPr>
            <p:spPr>
              <a:xfrm>
                <a:off x="5500555" y="21002619"/>
                <a:ext cx="1350981" cy="138749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1" name="Rectangle 88"/>
              <p:cNvSpPr>
                <a:spLocks noChangeArrowheads="1"/>
              </p:cNvSpPr>
              <p:nvPr/>
            </p:nvSpPr>
            <p:spPr bwMode="auto">
              <a:xfrm>
                <a:off x="5610093" y="21112158"/>
                <a:ext cx="985851" cy="3651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hu-HU" sz="1600" b="1" dirty="0" err="1" smtClean="0"/>
                  <a:t>Battery</a:t>
                </a:r>
                <a:endParaRPr lang="en-GB" sz="1600" b="1" dirty="0"/>
              </a:p>
            </p:txBody>
          </p:sp>
          <p:sp>
            <p:nvSpPr>
              <p:cNvPr id="1222" name="Téglalap 1221"/>
              <p:cNvSpPr/>
              <p:nvPr/>
            </p:nvSpPr>
            <p:spPr>
              <a:xfrm>
                <a:off x="4952860" y="21002619"/>
                <a:ext cx="547695" cy="1387494"/>
              </a:xfrm>
              <a:prstGeom prst="rect">
                <a:avLst/>
              </a:prstGeom>
              <a:solidFill>
                <a:srgbClr val="FDBE57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INPUT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sp>
            <p:nvSpPr>
              <p:cNvPr id="1223" name="Téglalap 1222"/>
              <p:cNvSpPr/>
              <p:nvPr/>
            </p:nvSpPr>
            <p:spPr>
              <a:xfrm>
                <a:off x="6851536" y="21002619"/>
                <a:ext cx="547695" cy="1387494"/>
              </a:xfrm>
              <a:prstGeom prst="rect">
                <a:avLst/>
              </a:prstGeom>
              <a:solidFill>
                <a:srgbClr val="6CADDF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OUTPUT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grpSp>
            <p:nvGrpSpPr>
              <p:cNvPr id="2214" name="Group 32"/>
              <p:cNvGrpSpPr>
                <a:grpSpLocks/>
              </p:cNvGrpSpPr>
              <p:nvPr/>
            </p:nvGrpSpPr>
            <p:grpSpPr bwMode="auto">
              <a:xfrm>
                <a:off x="5792659" y="21550314"/>
                <a:ext cx="585788" cy="584200"/>
                <a:chOff x="2391" y="2789"/>
                <a:chExt cx="369" cy="368"/>
              </a:xfrm>
            </p:grpSpPr>
            <p:sp>
              <p:nvSpPr>
                <p:cNvPr id="1225" name="AutoShape 33"/>
                <p:cNvSpPr>
                  <a:spLocks noChangeArrowheads="1"/>
                </p:cNvSpPr>
                <p:nvPr/>
              </p:nvSpPr>
              <p:spPr bwMode="auto">
                <a:xfrm>
                  <a:off x="2391" y="2789"/>
                  <a:ext cx="369" cy="368"/>
                </a:xfrm>
                <a:prstGeom prst="roundRect">
                  <a:avLst>
                    <a:gd name="adj" fmla="val 11231"/>
                  </a:avLst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6" name="Rectangle 34"/>
                <p:cNvSpPr>
                  <a:spLocks noChangeArrowheads="1"/>
                </p:cNvSpPr>
                <p:nvPr/>
              </p:nvSpPr>
              <p:spPr bwMode="auto">
                <a:xfrm>
                  <a:off x="2424" y="2910"/>
                  <a:ext cx="294" cy="167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7" name="Rectangle 35"/>
                <p:cNvSpPr>
                  <a:spLocks noChangeArrowheads="1"/>
                </p:cNvSpPr>
                <p:nvPr/>
              </p:nvSpPr>
              <p:spPr bwMode="auto">
                <a:xfrm>
                  <a:off x="2454" y="2853"/>
                  <a:ext cx="51" cy="5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8" name="Rectangle 36"/>
                <p:cNvSpPr>
                  <a:spLocks noChangeArrowheads="1"/>
                </p:cNvSpPr>
                <p:nvPr/>
              </p:nvSpPr>
              <p:spPr bwMode="auto">
                <a:xfrm>
                  <a:off x="2631" y="2854"/>
                  <a:ext cx="51" cy="56"/>
                </a:xfrm>
                <a:prstGeom prst="rect">
                  <a:avLst/>
                </a:prstGeom>
                <a:noFill/>
                <a:ln w="9525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29" name="Line 37"/>
                <p:cNvSpPr>
                  <a:spLocks noChangeShapeType="1"/>
                </p:cNvSpPr>
                <p:nvPr/>
              </p:nvSpPr>
              <p:spPr bwMode="auto">
                <a:xfrm>
                  <a:off x="2483" y="2940"/>
                  <a:ext cx="0" cy="6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0" name="Line 38"/>
                <p:cNvSpPr>
                  <a:spLocks noChangeShapeType="1"/>
                </p:cNvSpPr>
                <p:nvPr/>
              </p:nvSpPr>
              <p:spPr bwMode="auto">
                <a:xfrm>
                  <a:off x="2450" y="2970"/>
                  <a:ext cx="66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231" name="Line 39"/>
                <p:cNvSpPr>
                  <a:spLocks noChangeShapeType="1"/>
                </p:cNvSpPr>
                <p:nvPr/>
              </p:nvSpPr>
              <p:spPr bwMode="auto">
                <a:xfrm>
                  <a:off x="2621" y="2973"/>
                  <a:ext cx="66" cy="0"/>
                </a:xfrm>
                <a:prstGeom prst="line">
                  <a:avLst/>
                </a:prstGeom>
                <a:noFill/>
                <a:ln w="28575">
                  <a:solidFill>
                    <a:srgbClr val="0000FF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215" name="Csoportba foglalás 197"/>
            <p:cNvGrpSpPr/>
            <p:nvPr/>
          </p:nvGrpSpPr>
          <p:grpSpPr>
            <a:xfrm>
              <a:off x="4186087" y="23813325"/>
              <a:ext cx="2446371" cy="1387494"/>
              <a:chOff x="4952860" y="22536165"/>
              <a:chExt cx="2446371" cy="1387494"/>
            </a:xfrm>
          </p:grpSpPr>
          <p:sp>
            <p:nvSpPr>
              <p:cNvPr id="1205" name="Téglalap 1204"/>
              <p:cNvSpPr/>
              <p:nvPr/>
            </p:nvSpPr>
            <p:spPr>
              <a:xfrm>
                <a:off x="5500555" y="22536165"/>
                <a:ext cx="1350981" cy="1387494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6" name="Rectangle 88"/>
              <p:cNvSpPr>
                <a:spLocks noChangeArrowheads="1"/>
              </p:cNvSpPr>
              <p:nvPr/>
            </p:nvSpPr>
            <p:spPr bwMode="auto">
              <a:xfrm>
                <a:off x="5610093" y="22645704"/>
                <a:ext cx="1058878" cy="365130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342900" indent="-342900">
                  <a:buFont typeface="Wingdings" pitchFamily="2" charset="2"/>
                  <a:buNone/>
                </a:pPr>
                <a:r>
                  <a:rPr lang="hu-HU" sz="1600" b="1" dirty="0" err="1" smtClean="0"/>
                  <a:t>Consumers</a:t>
                </a:r>
                <a:endParaRPr lang="en-GB" sz="1600" b="1" dirty="0"/>
              </a:p>
            </p:txBody>
          </p:sp>
          <p:sp>
            <p:nvSpPr>
              <p:cNvPr id="1207" name="Téglalap 1206"/>
              <p:cNvSpPr/>
              <p:nvPr/>
            </p:nvSpPr>
            <p:spPr>
              <a:xfrm>
                <a:off x="4952860" y="22536165"/>
                <a:ext cx="547695" cy="1387494"/>
              </a:xfrm>
              <a:prstGeom prst="rect">
                <a:avLst/>
              </a:prstGeom>
              <a:solidFill>
                <a:srgbClr val="FDBE57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INPUT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sp>
            <p:nvSpPr>
              <p:cNvPr id="1208" name="Téglalap 1207"/>
              <p:cNvSpPr/>
              <p:nvPr/>
            </p:nvSpPr>
            <p:spPr>
              <a:xfrm>
                <a:off x="6851536" y="22536165"/>
                <a:ext cx="547695" cy="1387494"/>
              </a:xfrm>
              <a:prstGeom prst="rect">
                <a:avLst/>
              </a:prstGeom>
              <a:solidFill>
                <a:srgbClr val="6CADDF"/>
              </a:solidFill>
              <a:ln>
                <a:solidFill>
                  <a:srgbClr val="002F6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ctr"/>
              <a:lstStyle/>
              <a:p>
                <a:pPr algn="ctr"/>
                <a:r>
                  <a:rPr lang="hu-HU" sz="2400" dirty="0" smtClean="0">
                    <a:solidFill>
                      <a:srgbClr val="002F65"/>
                    </a:solidFill>
                  </a:rPr>
                  <a:t>OUTPUT</a:t>
                </a:r>
                <a:endParaRPr lang="en-US" sz="2400" dirty="0">
                  <a:solidFill>
                    <a:srgbClr val="002F65"/>
                  </a:solidFill>
                </a:endParaRPr>
              </a:p>
            </p:txBody>
          </p:sp>
          <p:grpSp>
            <p:nvGrpSpPr>
              <p:cNvPr id="2216" name="Group 127"/>
              <p:cNvGrpSpPr>
                <a:grpSpLocks/>
              </p:cNvGrpSpPr>
              <p:nvPr/>
            </p:nvGrpSpPr>
            <p:grpSpPr bwMode="auto">
              <a:xfrm>
                <a:off x="5829172" y="23120373"/>
                <a:ext cx="585788" cy="584200"/>
                <a:chOff x="4616" y="1598"/>
                <a:chExt cx="369" cy="368"/>
              </a:xfrm>
            </p:grpSpPr>
            <p:sp>
              <p:nvSpPr>
                <p:cNvPr id="1210" name="AutoShape 128"/>
                <p:cNvSpPr>
                  <a:spLocks noChangeArrowheads="1"/>
                </p:cNvSpPr>
                <p:nvPr/>
              </p:nvSpPr>
              <p:spPr bwMode="auto">
                <a:xfrm>
                  <a:off x="4616" y="1598"/>
                  <a:ext cx="369" cy="368"/>
                </a:xfrm>
                <a:prstGeom prst="roundRect">
                  <a:avLst>
                    <a:gd name="adj" fmla="val 11231"/>
                  </a:avLst>
                </a:prstGeom>
                <a:noFill/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marL="342900" indent="-342900">
                    <a:buFont typeface="Wingdings" pitchFamily="2" charset="2"/>
                    <a:buNone/>
                  </a:pPr>
                  <a:endParaRPr lang="en-US" sz="1000" b="1"/>
                </a:p>
              </p:txBody>
            </p:sp>
            <p:grpSp>
              <p:nvGrpSpPr>
                <p:cNvPr id="2217" name="Group 129"/>
                <p:cNvGrpSpPr>
                  <a:grpSpLocks/>
                </p:cNvGrpSpPr>
                <p:nvPr/>
              </p:nvGrpSpPr>
              <p:grpSpPr bwMode="auto">
                <a:xfrm>
                  <a:off x="4697" y="1648"/>
                  <a:ext cx="214" cy="277"/>
                  <a:chOff x="4807" y="1179"/>
                  <a:chExt cx="214" cy="277"/>
                </a:xfrm>
              </p:grpSpPr>
              <p:sp>
                <p:nvSpPr>
                  <p:cNvPr id="1212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4962" y="1179"/>
                    <a:ext cx="28" cy="82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3" name="AutoShape 131"/>
                  <p:cNvSpPr>
                    <a:spLocks noChangeArrowheads="1"/>
                  </p:cNvSpPr>
                  <p:nvPr/>
                </p:nvSpPr>
                <p:spPr bwMode="auto">
                  <a:xfrm>
                    <a:off x="4807" y="1187"/>
                    <a:ext cx="214" cy="103"/>
                  </a:xfrm>
                  <a:prstGeom prst="triangle">
                    <a:avLst>
                      <a:gd name="adj" fmla="val 50000"/>
                    </a:avLst>
                  </a:prstGeom>
                  <a:solidFill>
                    <a:schemeClr val="bg1"/>
                  </a:solidFill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4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4835" y="1288"/>
                    <a:ext cx="159" cy="168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5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20"/>
                    <a:ext cx="27" cy="30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6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4885" y="1321"/>
                    <a:ext cx="27" cy="30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7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857" y="1349"/>
                    <a:ext cx="27" cy="30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8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4885" y="1350"/>
                    <a:ext cx="27" cy="30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19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4934" y="1328"/>
                    <a:ext cx="41" cy="126"/>
                  </a:xfrm>
                  <a:prstGeom prst="rect">
                    <a:avLst/>
                  </a:prstGeom>
                  <a:noFill/>
                  <a:ln w="19050" algn="ctr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1113" name="Jobbra nyíl 1112"/>
            <p:cNvSpPr/>
            <p:nvPr/>
          </p:nvSpPr>
          <p:spPr>
            <a:xfrm>
              <a:off x="6705484" y="16510725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4" name="Jobbra nyíl 1113"/>
            <p:cNvSpPr/>
            <p:nvPr/>
          </p:nvSpPr>
          <p:spPr>
            <a:xfrm>
              <a:off x="3382801" y="16511520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5" name="Jobbra nyíl 1114"/>
            <p:cNvSpPr/>
            <p:nvPr/>
          </p:nvSpPr>
          <p:spPr>
            <a:xfrm>
              <a:off x="6705484" y="18007758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6" name="Jobbra nyíl 1115"/>
            <p:cNvSpPr/>
            <p:nvPr/>
          </p:nvSpPr>
          <p:spPr>
            <a:xfrm>
              <a:off x="6705484" y="19468278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7" name="Jobbra nyíl 1116"/>
            <p:cNvSpPr/>
            <p:nvPr/>
          </p:nvSpPr>
          <p:spPr>
            <a:xfrm>
              <a:off x="6705484" y="21074850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8" name="Jobbra nyíl 1117"/>
            <p:cNvSpPr/>
            <p:nvPr/>
          </p:nvSpPr>
          <p:spPr>
            <a:xfrm>
              <a:off x="6705484" y="22571883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9" name="Jobbra nyíl 1118"/>
            <p:cNvSpPr/>
            <p:nvPr/>
          </p:nvSpPr>
          <p:spPr>
            <a:xfrm>
              <a:off x="6705484" y="24032403"/>
              <a:ext cx="766773" cy="803286"/>
            </a:xfrm>
            <a:prstGeom prst="rightArrow">
              <a:avLst/>
            </a:prstGeom>
            <a:solidFill>
              <a:srgbClr val="6CADDF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0" name="Jobbra nyíl 1119"/>
            <p:cNvSpPr/>
            <p:nvPr/>
          </p:nvSpPr>
          <p:spPr>
            <a:xfrm>
              <a:off x="3382801" y="18007758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1" name="Jobbra nyíl 1120"/>
            <p:cNvSpPr/>
            <p:nvPr/>
          </p:nvSpPr>
          <p:spPr>
            <a:xfrm>
              <a:off x="3382801" y="19504791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2" name="Jobbra nyíl 1121"/>
            <p:cNvSpPr/>
            <p:nvPr/>
          </p:nvSpPr>
          <p:spPr>
            <a:xfrm>
              <a:off x="3382801" y="21074850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3" name="Jobbra nyíl 1122"/>
            <p:cNvSpPr/>
            <p:nvPr/>
          </p:nvSpPr>
          <p:spPr>
            <a:xfrm>
              <a:off x="3382801" y="22571883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4" name="Jobbra nyíl 1123"/>
            <p:cNvSpPr/>
            <p:nvPr/>
          </p:nvSpPr>
          <p:spPr>
            <a:xfrm>
              <a:off x="3382801" y="24068916"/>
              <a:ext cx="766773" cy="803286"/>
            </a:xfrm>
            <a:prstGeom prst="rightArrow">
              <a:avLst/>
            </a:prstGeom>
            <a:solidFill>
              <a:srgbClr val="FDBE57"/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5" name="Egyenes összekötő nyíllal 1124"/>
            <p:cNvCxnSpPr/>
            <p:nvPr/>
          </p:nvCxnSpPr>
          <p:spPr>
            <a:xfrm rot="5400000" flipH="1" flipV="1">
              <a:off x="-1380954" y="24197904"/>
              <a:ext cx="17780243" cy="794"/>
            </a:xfrm>
            <a:prstGeom prst="straightConnector1">
              <a:avLst/>
            </a:prstGeom>
            <a:ln w="63500">
              <a:solidFill>
                <a:srgbClr val="002F65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6" name="Egyenes összekötő nyíllal 1125"/>
            <p:cNvCxnSpPr/>
            <p:nvPr/>
          </p:nvCxnSpPr>
          <p:spPr>
            <a:xfrm rot="5400000">
              <a:off x="-4394068" y="23777208"/>
              <a:ext cx="15335460" cy="73825"/>
            </a:xfrm>
            <a:prstGeom prst="straightConnector1">
              <a:avLst/>
            </a:prstGeom>
            <a:ln w="63500">
              <a:solidFill>
                <a:srgbClr val="F3901D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7" name="Egyenes összekötő nyíllal 1126"/>
            <p:cNvCxnSpPr/>
            <p:nvPr/>
          </p:nvCxnSpPr>
          <p:spPr>
            <a:xfrm rot="5400000">
              <a:off x="2890273" y="15762606"/>
              <a:ext cx="839004" cy="1588"/>
            </a:xfrm>
            <a:prstGeom prst="straightConnector1">
              <a:avLst/>
            </a:prstGeom>
            <a:ln w="63500">
              <a:solidFill>
                <a:srgbClr val="F3901D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8" name="Téglalap 1127"/>
            <p:cNvSpPr/>
            <p:nvPr/>
          </p:nvSpPr>
          <p:spPr>
            <a:xfrm>
              <a:off x="4149573" y="12823707"/>
              <a:ext cx="2446371" cy="284801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29" name="Egyenes összekötő 1128"/>
            <p:cNvCxnSpPr/>
            <p:nvPr/>
          </p:nvCxnSpPr>
          <p:spPr>
            <a:xfrm rot="10800000">
              <a:off x="6815025" y="15305796"/>
              <a:ext cx="1533544" cy="1588"/>
            </a:xfrm>
            <a:prstGeom prst="line">
              <a:avLst/>
            </a:prstGeom>
            <a:ln w="63500">
              <a:solidFill>
                <a:srgbClr val="002F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0" name="Egyenes összekötő 1129"/>
            <p:cNvCxnSpPr/>
            <p:nvPr/>
          </p:nvCxnSpPr>
          <p:spPr>
            <a:xfrm rot="16200000" flipH="1">
              <a:off x="7344463" y="14849381"/>
              <a:ext cx="912824" cy="3"/>
            </a:xfrm>
            <a:prstGeom prst="line">
              <a:avLst/>
            </a:prstGeom>
            <a:ln w="25400">
              <a:solidFill>
                <a:srgbClr val="002F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1" name="Egyenes összekötő 1130"/>
            <p:cNvCxnSpPr/>
            <p:nvPr/>
          </p:nvCxnSpPr>
          <p:spPr>
            <a:xfrm rot="10800000">
              <a:off x="2506489" y="15305796"/>
              <a:ext cx="1533546" cy="1588"/>
            </a:xfrm>
            <a:prstGeom prst="line">
              <a:avLst/>
            </a:prstGeom>
            <a:ln w="63500">
              <a:solidFill>
                <a:srgbClr val="F3901D"/>
              </a:solidFill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2" name="Egyenes összekötő 1131"/>
            <p:cNvCxnSpPr/>
            <p:nvPr/>
          </p:nvCxnSpPr>
          <p:spPr>
            <a:xfrm rot="16200000" flipH="1">
              <a:off x="6468549" y="14192545"/>
              <a:ext cx="2226497" cy="2"/>
            </a:xfrm>
            <a:prstGeom prst="line">
              <a:avLst/>
            </a:prstGeom>
            <a:ln w="25400">
              <a:solidFill>
                <a:srgbClr val="002F65"/>
              </a:solidFill>
              <a:headEnd type="non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3" name="Egyenes összekötő 1132"/>
            <p:cNvCxnSpPr/>
            <p:nvPr/>
          </p:nvCxnSpPr>
          <p:spPr>
            <a:xfrm rot="5400000">
              <a:off x="6687627" y="14594189"/>
              <a:ext cx="1423210" cy="1588"/>
            </a:xfrm>
            <a:prstGeom prst="line">
              <a:avLst/>
            </a:prstGeom>
            <a:ln w="25400">
              <a:solidFill>
                <a:srgbClr val="002F65"/>
              </a:solidFill>
              <a:headEnd type="non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4" name="Egyenes összekötő 1133"/>
            <p:cNvCxnSpPr/>
            <p:nvPr/>
          </p:nvCxnSpPr>
          <p:spPr>
            <a:xfrm rot="16200000" flipH="1">
              <a:off x="6906307" y="15031946"/>
              <a:ext cx="547693" cy="1"/>
            </a:xfrm>
            <a:prstGeom prst="line">
              <a:avLst/>
            </a:prstGeom>
            <a:ln w="25400">
              <a:solidFill>
                <a:srgbClr val="002F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5" name="Egyenes összekötő 1134"/>
            <p:cNvCxnSpPr/>
            <p:nvPr/>
          </p:nvCxnSpPr>
          <p:spPr>
            <a:xfrm rot="16200000" flipH="1">
              <a:off x="7402804" y="14755322"/>
              <a:ext cx="1094594" cy="6351"/>
            </a:xfrm>
            <a:prstGeom prst="line">
              <a:avLst/>
            </a:prstGeom>
            <a:ln w="25400">
              <a:solidFill>
                <a:srgbClr val="002F65"/>
              </a:solidFill>
              <a:headEnd type="non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6" name="Egyenes összekötő 1135"/>
            <p:cNvCxnSpPr/>
            <p:nvPr/>
          </p:nvCxnSpPr>
          <p:spPr>
            <a:xfrm rot="16200000" flipH="1">
              <a:off x="6595946" y="14904151"/>
              <a:ext cx="803284" cy="1"/>
            </a:xfrm>
            <a:prstGeom prst="line">
              <a:avLst/>
            </a:prstGeom>
            <a:ln w="25400">
              <a:solidFill>
                <a:srgbClr val="002F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7" name="Egyenes összekötő 1136"/>
            <p:cNvCxnSpPr/>
            <p:nvPr/>
          </p:nvCxnSpPr>
          <p:spPr>
            <a:xfrm rot="5400000">
              <a:off x="7983441" y="15159744"/>
              <a:ext cx="292102" cy="3"/>
            </a:xfrm>
            <a:prstGeom prst="line">
              <a:avLst/>
            </a:prstGeom>
            <a:ln w="25400">
              <a:solidFill>
                <a:srgbClr val="002F6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8" name="Egyenes összekötő 1137"/>
            <p:cNvCxnSpPr/>
            <p:nvPr/>
          </p:nvCxnSpPr>
          <p:spPr>
            <a:xfrm rot="16200000" flipH="1">
              <a:off x="7402803" y="14426707"/>
              <a:ext cx="1751828" cy="6348"/>
            </a:xfrm>
            <a:prstGeom prst="line">
              <a:avLst/>
            </a:prstGeom>
            <a:ln w="25400">
              <a:solidFill>
                <a:srgbClr val="002F65"/>
              </a:solidFill>
              <a:headEnd type="non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9" name="Egyenes összekötő 1138"/>
            <p:cNvCxnSpPr/>
            <p:nvPr/>
          </p:nvCxnSpPr>
          <p:spPr>
            <a:xfrm rot="16200000" flipH="1">
              <a:off x="2908531" y="14758496"/>
              <a:ext cx="1094594" cy="3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0" name="Egyenes összekötő 1139"/>
            <p:cNvCxnSpPr/>
            <p:nvPr/>
          </p:nvCxnSpPr>
          <p:spPr>
            <a:xfrm rot="16200000" flipH="1">
              <a:off x="2524747" y="14593792"/>
              <a:ext cx="1424005" cy="1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1" name="Egyenes összekötő 1140"/>
            <p:cNvCxnSpPr/>
            <p:nvPr/>
          </p:nvCxnSpPr>
          <p:spPr>
            <a:xfrm rot="5400000">
              <a:off x="1940144" y="14192548"/>
              <a:ext cx="2227289" cy="793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2" name="Egyenes összekötő 1141"/>
            <p:cNvCxnSpPr/>
            <p:nvPr/>
          </p:nvCxnSpPr>
          <p:spPr>
            <a:xfrm rot="16200000" flipH="1">
              <a:off x="1959193" y="14429879"/>
              <a:ext cx="1751826" cy="1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3" name="Egyenes összekötő 1142"/>
            <p:cNvCxnSpPr/>
            <p:nvPr/>
          </p:nvCxnSpPr>
          <p:spPr>
            <a:xfrm rot="16200000" flipH="1">
              <a:off x="3148642" y="14846207"/>
              <a:ext cx="912824" cy="6351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4" name="Egyenes összekötő 1143"/>
            <p:cNvCxnSpPr/>
            <p:nvPr/>
          </p:nvCxnSpPr>
          <p:spPr>
            <a:xfrm rot="16200000" flipH="1">
              <a:off x="2506490" y="15159742"/>
              <a:ext cx="292102" cy="1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5" name="Egyenes összekötő 1144"/>
            <p:cNvCxnSpPr/>
            <p:nvPr/>
          </p:nvCxnSpPr>
          <p:spPr>
            <a:xfrm rot="5400000">
              <a:off x="3510599" y="15031948"/>
              <a:ext cx="547693" cy="3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6" name="Egyenes összekötő 1145"/>
            <p:cNvCxnSpPr/>
            <p:nvPr/>
          </p:nvCxnSpPr>
          <p:spPr>
            <a:xfrm rot="16200000" flipH="1">
              <a:off x="3532028" y="14900978"/>
              <a:ext cx="803285" cy="6348"/>
            </a:xfrm>
            <a:prstGeom prst="line">
              <a:avLst/>
            </a:prstGeom>
            <a:ln w="25400">
              <a:solidFill>
                <a:srgbClr val="F3901D"/>
              </a:solidFill>
              <a:tail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7" name="Egyenes összekötő 1146"/>
            <p:cNvCxnSpPr/>
            <p:nvPr/>
          </p:nvCxnSpPr>
          <p:spPr>
            <a:xfrm>
              <a:off x="6595945" y="14503305"/>
              <a:ext cx="401643" cy="794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8" name="Egyenes összekötő 1147"/>
            <p:cNvCxnSpPr/>
            <p:nvPr/>
          </p:nvCxnSpPr>
          <p:spPr>
            <a:xfrm rot="10800000">
              <a:off x="3930498" y="14502511"/>
              <a:ext cx="219076" cy="795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9" name="Egyenes összekötő 1148"/>
            <p:cNvCxnSpPr/>
            <p:nvPr/>
          </p:nvCxnSpPr>
          <p:spPr>
            <a:xfrm>
              <a:off x="6595945" y="14758896"/>
              <a:ext cx="584208" cy="794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0" name="Egyenes összekötő 1149"/>
            <p:cNvCxnSpPr/>
            <p:nvPr/>
          </p:nvCxnSpPr>
          <p:spPr>
            <a:xfrm rot="10800000">
              <a:off x="3784450" y="14758104"/>
              <a:ext cx="365124" cy="793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1" name="Egyenes összekötő 1150"/>
            <p:cNvCxnSpPr/>
            <p:nvPr/>
          </p:nvCxnSpPr>
          <p:spPr>
            <a:xfrm flipV="1">
              <a:off x="6596052" y="14394559"/>
              <a:ext cx="1204822" cy="4045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2" name="Egyenes összekötő 1151"/>
            <p:cNvCxnSpPr/>
            <p:nvPr/>
          </p:nvCxnSpPr>
          <p:spPr>
            <a:xfrm rot="10800000">
              <a:off x="3601884" y="14392972"/>
              <a:ext cx="547691" cy="795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3" name="Egyenes összekötő 1152"/>
            <p:cNvCxnSpPr/>
            <p:nvPr/>
          </p:nvCxnSpPr>
          <p:spPr>
            <a:xfrm>
              <a:off x="6595945" y="15014487"/>
              <a:ext cx="1533546" cy="793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4" name="Egyenes összekötő 1153"/>
            <p:cNvCxnSpPr/>
            <p:nvPr/>
          </p:nvCxnSpPr>
          <p:spPr>
            <a:xfrm rot="10800000">
              <a:off x="2652552" y="15013693"/>
              <a:ext cx="1497023" cy="795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5" name="Egyenes összekötő 1154"/>
            <p:cNvCxnSpPr/>
            <p:nvPr/>
          </p:nvCxnSpPr>
          <p:spPr>
            <a:xfrm>
              <a:off x="4405165" y="14904948"/>
              <a:ext cx="693747" cy="793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sm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6" name="Egyenes összekötő 1155"/>
            <p:cNvCxnSpPr/>
            <p:nvPr/>
          </p:nvCxnSpPr>
          <p:spPr>
            <a:xfrm>
              <a:off x="5740707" y="14904381"/>
              <a:ext cx="601980" cy="1588"/>
            </a:xfrm>
            <a:prstGeom prst="line">
              <a:avLst/>
            </a:prstGeom>
            <a:ln w="25400">
              <a:solidFill>
                <a:schemeClr val="tx1"/>
              </a:solidFill>
              <a:headEnd type="triangl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7" name="Egyenes összekötő 1156"/>
            <p:cNvCxnSpPr/>
            <p:nvPr/>
          </p:nvCxnSpPr>
          <p:spPr>
            <a:xfrm>
              <a:off x="5062399" y="14648562"/>
              <a:ext cx="693747" cy="1588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8" name="Ellipszis 1157"/>
            <p:cNvSpPr/>
            <p:nvPr/>
          </p:nvSpPr>
          <p:spPr>
            <a:xfrm>
              <a:off x="5025886" y="14794614"/>
              <a:ext cx="182565" cy="2190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9" name="Ellipszis 1158"/>
            <p:cNvSpPr/>
            <p:nvPr/>
          </p:nvSpPr>
          <p:spPr>
            <a:xfrm>
              <a:off x="5610094" y="14794614"/>
              <a:ext cx="182565" cy="21907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18" name="Csoportba foglalás 372"/>
            <p:cNvGrpSpPr/>
            <p:nvPr/>
          </p:nvGrpSpPr>
          <p:grpSpPr>
            <a:xfrm>
              <a:off x="5025886" y="13407915"/>
              <a:ext cx="693747" cy="840594"/>
              <a:chOff x="5792659" y="11947396"/>
              <a:chExt cx="693747" cy="840594"/>
            </a:xfrm>
          </p:grpSpPr>
          <p:sp>
            <p:nvSpPr>
              <p:cNvPr id="1199" name="Ellipszis 1198"/>
              <p:cNvSpPr/>
              <p:nvPr/>
            </p:nvSpPr>
            <p:spPr>
              <a:xfrm>
                <a:off x="5792659" y="12056934"/>
                <a:ext cx="693747" cy="6572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00" name="Egyenes összekötő nyíllal 1199"/>
              <p:cNvCxnSpPr/>
              <p:nvPr/>
            </p:nvCxnSpPr>
            <p:spPr>
              <a:xfrm rot="5400000" flipH="1" flipV="1">
                <a:off x="6157790" y="12202986"/>
                <a:ext cx="182566" cy="18256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1" name="Egyenes összekötő nyíllal 1200"/>
              <p:cNvCxnSpPr/>
              <p:nvPr/>
            </p:nvCxnSpPr>
            <p:spPr>
              <a:xfrm rot="10800000">
                <a:off x="6011737" y="12312525"/>
                <a:ext cx="146054" cy="7303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02" name="Hold 1201"/>
              <p:cNvSpPr/>
              <p:nvPr/>
            </p:nvSpPr>
            <p:spPr>
              <a:xfrm rot="5400000">
                <a:off x="6082379" y="11803728"/>
                <a:ext cx="109540" cy="396875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/>
              </a:p>
            </p:txBody>
          </p:sp>
          <p:cxnSp>
            <p:nvCxnSpPr>
              <p:cNvPr id="1203" name="Egyenes összekötő 1202"/>
              <p:cNvCxnSpPr>
                <a:stCxn id="1199" idx="3"/>
              </p:cNvCxnSpPr>
              <p:nvPr/>
            </p:nvCxnSpPr>
            <p:spPr>
              <a:xfrm rot="5400000">
                <a:off x="5777075" y="12670015"/>
                <a:ext cx="169278" cy="6508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4" name="Egyenes összekötő 1203"/>
              <p:cNvCxnSpPr>
                <a:stCxn id="1199" idx="5"/>
              </p:cNvCxnSpPr>
              <p:nvPr/>
            </p:nvCxnSpPr>
            <p:spPr>
              <a:xfrm rot="16200000" flipH="1">
                <a:off x="6332316" y="12670411"/>
                <a:ext cx="170073" cy="650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61" name="Egyenes összekötő 1160"/>
            <p:cNvCxnSpPr/>
            <p:nvPr/>
          </p:nvCxnSpPr>
          <p:spPr>
            <a:xfrm rot="16200000" flipH="1">
              <a:off x="5227106" y="14448136"/>
              <a:ext cx="327820" cy="1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2" name="Rectangle 88"/>
            <p:cNvSpPr>
              <a:spLocks noChangeArrowheads="1"/>
            </p:cNvSpPr>
            <p:nvPr/>
          </p:nvSpPr>
          <p:spPr bwMode="auto">
            <a:xfrm>
              <a:off x="4368651" y="13006272"/>
              <a:ext cx="2190781" cy="43815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hu-HU" sz="2000" b="1" dirty="0" err="1" smtClean="0"/>
                <a:t>Simulation</a:t>
              </a:r>
              <a:r>
                <a:rPr lang="hu-HU" sz="2000" b="1" dirty="0" smtClean="0"/>
                <a:t> </a:t>
              </a:r>
              <a:r>
                <a:rPr lang="hu-HU" sz="2000" b="1" dirty="0" err="1" smtClean="0"/>
                <a:t>time</a:t>
              </a:r>
              <a:endParaRPr lang="en-GB" sz="2000" b="1" dirty="0"/>
            </a:p>
          </p:txBody>
        </p:sp>
        <p:sp>
          <p:nvSpPr>
            <p:cNvPr id="1163" name="Rectangle 88"/>
            <p:cNvSpPr>
              <a:spLocks noChangeArrowheads="1"/>
            </p:cNvSpPr>
            <p:nvPr/>
          </p:nvSpPr>
          <p:spPr bwMode="auto">
            <a:xfrm>
              <a:off x="4368652" y="15197052"/>
              <a:ext cx="2044728" cy="3651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342900" indent="-342900">
                <a:buFont typeface="Wingdings" pitchFamily="2" charset="2"/>
                <a:buNone/>
              </a:pPr>
              <a:r>
                <a:rPr lang="hu-HU" sz="2000" b="1" dirty="0" err="1" smtClean="0"/>
                <a:t>Signal</a:t>
              </a:r>
              <a:r>
                <a:rPr lang="hu-HU" sz="2000" b="1" dirty="0" smtClean="0"/>
                <a:t> </a:t>
              </a:r>
              <a:r>
                <a:rPr lang="hu-HU" sz="2000" b="1" dirty="0" err="1" smtClean="0"/>
                <a:t>distribution</a:t>
              </a:r>
              <a:endParaRPr lang="en-GB" sz="2000" b="1" dirty="0"/>
            </a:p>
          </p:txBody>
        </p:sp>
        <p:sp>
          <p:nvSpPr>
            <p:cNvPr id="1164" name="Téglalap 1163"/>
            <p:cNvSpPr/>
            <p:nvPr/>
          </p:nvSpPr>
          <p:spPr>
            <a:xfrm>
              <a:off x="4149574" y="30057843"/>
              <a:ext cx="2446371" cy="1387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600" b="1" dirty="0" err="1" smtClean="0">
                  <a:solidFill>
                    <a:srgbClr val="002F65"/>
                  </a:solidFill>
                </a:rPr>
                <a:t>Conditional</a:t>
              </a:r>
              <a:r>
                <a:rPr lang="hu-HU" sz="2400" dirty="0" smtClean="0">
                  <a:solidFill>
                    <a:srgbClr val="002F65"/>
                  </a:solidFill>
                </a:rPr>
                <a:t> </a:t>
              </a:r>
              <a:r>
                <a:rPr lang="hu-HU" sz="3600" b="1" dirty="0" err="1" smtClean="0">
                  <a:solidFill>
                    <a:srgbClr val="002F65"/>
                  </a:solidFill>
                </a:rPr>
                <a:t>Events</a:t>
              </a:r>
              <a:endParaRPr lang="en-US" sz="2400" b="1" dirty="0">
                <a:solidFill>
                  <a:srgbClr val="002F65"/>
                </a:solidFill>
              </a:endParaRPr>
            </a:p>
          </p:txBody>
        </p:sp>
        <p:cxnSp>
          <p:nvCxnSpPr>
            <p:cNvPr id="1165" name="Egyenes összekötő 1164"/>
            <p:cNvCxnSpPr/>
            <p:nvPr/>
          </p:nvCxnSpPr>
          <p:spPr>
            <a:xfrm>
              <a:off x="6596052" y="14210485"/>
              <a:ext cx="1350874" cy="2304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66" name="Téglalap 1165"/>
            <p:cNvSpPr/>
            <p:nvPr/>
          </p:nvSpPr>
          <p:spPr>
            <a:xfrm>
              <a:off x="4149574" y="31664415"/>
              <a:ext cx="2446371" cy="1387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600" b="1" dirty="0" err="1" smtClean="0">
                  <a:solidFill>
                    <a:srgbClr val="002F65"/>
                  </a:solidFill>
                </a:rPr>
                <a:t>Scenarios</a:t>
              </a:r>
              <a:endParaRPr lang="en-US" sz="2400" b="1" dirty="0">
                <a:solidFill>
                  <a:srgbClr val="002F65"/>
                </a:solidFill>
              </a:endParaRPr>
            </a:p>
          </p:txBody>
        </p:sp>
        <p:sp>
          <p:nvSpPr>
            <p:cNvPr id="1167" name="Jobbra nyíl 1166"/>
            <p:cNvSpPr/>
            <p:nvPr/>
          </p:nvSpPr>
          <p:spPr>
            <a:xfrm>
              <a:off x="6705484" y="25858848"/>
              <a:ext cx="766773" cy="803286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8" name="Jobbra nyíl 1167"/>
            <p:cNvSpPr/>
            <p:nvPr/>
          </p:nvSpPr>
          <p:spPr>
            <a:xfrm>
              <a:off x="6705484" y="31993032"/>
              <a:ext cx="766773" cy="803286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9" name="Jobbra nyíl 1168"/>
            <p:cNvSpPr/>
            <p:nvPr/>
          </p:nvSpPr>
          <p:spPr>
            <a:xfrm>
              <a:off x="3382801" y="25785822"/>
              <a:ext cx="766773" cy="80328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19" name="Csoportba foglalás 413"/>
            <p:cNvGrpSpPr/>
            <p:nvPr/>
          </p:nvGrpSpPr>
          <p:grpSpPr>
            <a:xfrm>
              <a:off x="3017671" y="31993032"/>
              <a:ext cx="584208" cy="693748"/>
              <a:chOff x="5792659" y="11947396"/>
              <a:chExt cx="693747" cy="840594"/>
            </a:xfrm>
          </p:grpSpPr>
          <p:sp>
            <p:nvSpPr>
              <p:cNvPr id="1193" name="Ellipszis 1192"/>
              <p:cNvSpPr/>
              <p:nvPr/>
            </p:nvSpPr>
            <p:spPr>
              <a:xfrm>
                <a:off x="5792659" y="12056934"/>
                <a:ext cx="693747" cy="657234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94" name="Egyenes összekötő nyíllal 1193"/>
              <p:cNvCxnSpPr/>
              <p:nvPr/>
            </p:nvCxnSpPr>
            <p:spPr>
              <a:xfrm rot="5400000" flipH="1" flipV="1">
                <a:off x="6157790" y="12202986"/>
                <a:ext cx="182566" cy="182566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5" name="Egyenes összekötő nyíllal 1194"/>
              <p:cNvCxnSpPr/>
              <p:nvPr/>
            </p:nvCxnSpPr>
            <p:spPr>
              <a:xfrm rot="10800000">
                <a:off x="6011737" y="12312525"/>
                <a:ext cx="146054" cy="73032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stealth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96" name="Hold 1195"/>
              <p:cNvSpPr/>
              <p:nvPr/>
            </p:nvSpPr>
            <p:spPr>
              <a:xfrm rot="5400000">
                <a:off x="6082379" y="11803728"/>
                <a:ext cx="109540" cy="396875"/>
              </a:xfrm>
              <a:prstGeom prst="moon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hu-HU"/>
              </a:p>
            </p:txBody>
          </p:sp>
          <p:cxnSp>
            <p:nvCxnSpPr>
              <p:cNvPr id="1197" name="Egyenes összekötő 1196"/>
              <p:cNvCxnSpPr>
                <a:stCxn id="1193" idx="3"/>
              </p:cNvCxnSpPr>
              <p:nvPr/>
            </p:nvCxnSpPr>
            <p:spPr>
              <a:xfrm rot="5400000">
                <a:off x="5777075" y="12670015"/>
                <a:ext cx="169278" cy="6508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8" name="Egyenes összekötő 1197"/>
              <p:cNvCxnSpPr>
                <a:stCxn id="1193" idx="5"/>
              </p:cNvCxnSpPr>
              <p:nvPr/>
            </p:nvCxnSpPr>
            <p:spPr>
              <a:xfrm rot="16200000" flipH="1">
                <a:off x="6332316" y="12670411"/>
                <a:ext cx="170073" cy="6508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71" name="Egyenes összekötő 1170"/>
            <p:cNvCxnSpPr/>
            <p:nvPr/>
          </p:nvCxnSpPr>
          <p:spPr>
            <a:xfrm>
              <a:off x="6595945" y="13882584"/>
              <a:ext cx="803286" cy="1588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2" name="Egyenes összekötő 1171"/>
            <p:cNvCxnSpPr/>
            <p:nvPr/>
          </p:nvCxnSpPr>
          <p:spPr>
            <a:xfrm>
              <a:off x="6595945" y="13553967"/>
              <a:ext cx="1679598" cy="1588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3" name="Egyenes összekötő 1172"/>
            <p:cNvCxnSpPr/>
            <p:nvPr/>
          </p:nvCxnSpPr>
          <p:spPr>
            <a:xfrm>
              <a:off x="6595945" y="13079298"/>
              <a:ext cx="985851" cy="1588"/>
            </a:xfrm>
            <a:prstGeom prst="line">
              <a:avLst/>
            </a:prstGeom>
            <a:ln w="25400">
              <a:solidFill>
                <a:srgbClr val="002F65"/>
              </a:solidFill>
              <a:headEnd type="triangle" w="sm" len="lg"/>
              <a:tailEnd type="none" w="sm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4" name="Egyenes összekötő 1173"/>
            <p:cNvCxnSpPr/>
            <p:nvPr/>
          </p:nvCxnSpPr>
          <p:spPr>
            <a:xfrm rot="10800000">
              <a:off x="3455830" y="14211202"/>
              <a:ext cx="694679" cy="1665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5" name="Egyenes összekötő 1174"/>
            <p:cNvCxnSpPr/>
            <p:nvPr/>
          </p:nvCxnSpPr>
          <p:spPr>
            <a:xfrm rot="10800000" flipV="1">
              <a:off x="3054186" y="13079297"/>
              <a:ext cx="1095389" cy="1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6" name="Egyenes összekötő 1175"/>
            <p:cNvCxnSpPr/>
            <p:nvPr/>
          </p:nvCxnSpPr>
          <p:spPr>
            <a:xfrm rot="10800000" flipV="1">
              <a:off x="3236750" y="13882583"/>
              <a:ext cx="912824" cy="1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7" name="Egyenes összekötő 1176"/>
            <p:cNvCxnSpPr/>
            <p:nvPr/>
          </p:nvCxnSpPr>
          <p:spPr>
            <a:xfrm rot="10800000" flipV="1">
              <a:off x="2835108" y="13553966"/>
              <a:ext cx="1314467" cy="1"/>
            </a:xfrm>
            <a:prstGeom prst="line">
              <a:avLst/>
            </a:prstGeom>
            <a:ln w="25400">
              <a:solidFill>
                <a:srgbClr val="F3901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8" name="Egyenes összekötő 1177"/>
            <p:cNvCxnSpPr>
              <a:endCxn id="1166" idx="1"/>
            </p:cNvCxnSpPr>
            <p:nvPr/>
          </p:nvCxnSpPr>
          <p:spPr>
            <a:xfrm>
              <a:off x="3784444" y="32358162"/>
              <a:ext cx="365130" cy="1588"/>
            </a:xfrm>
            <a:prstGeom prst="line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9" name="Lekerekített téglalap 1178"/>
            <p:cNvSpPr/>
            <p:nvPr/>
          </p:nvSpPr>
          <p:spPr>
            <a:xfrm>
              <a:off x="2141359" y="29948304"/>
              <a:ext cx="6462801" cy="3870378"/>
            </a:xfrm>
            <a:prstGeom prst="roundRect">
              <a:avLst/>
            </a:prstGeom>
            <a:noFill/>
            <a:ln>
              <a:solidFill>
                <a:srgbClr val="002F6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0" name="Szövegdoboz 1179"/>
            <p:cNvSpPr txBox="1"/>
            <p:nvPr/>
          </p:nvSpPr>
          <p:spPr>
            <a:xfrm>
              <a:off x="3153328" y="33064530"/>
              <a:ext cx="44180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4000" b="1" dirty="0" smtClean="0">
                  <a:solidFill>
                    <a:srgbClr val="002F65"/>
                  </a:solidFill>
                </a:rPr>
                <a:t>Simulator </a:t>
              </a:r>
              <a:r>
                <a:rPr lang="hu-HU" sz="4000" b="1" dirty="0" err="1" smtClean="0">
                  <a:solidFill>
                    <a:srgbClr val="002F65"/>
                  </a:solidFill>
                </a:rPr>
                <a:t>functions</a:t>
              </a:r>
              <a:endParaRPr lang="en-US" sz="4000" b="1" dirty="0">
                <a:solidFill>
                  <a:srgbClr val="002F65"/>
                </a:solidFill>
              </a:endParaRPr>
            </a:p>
          </p:txBody>
        </p:sp>
        <p:sp>
          <p:nvSpPr>
            <p:cNvPr id="1181" name="Lekerekített téglalap 1180"/>
            <p:cNvSpPr/>
            <p:nvPr/>
          </p:nvSpPr>
          <p:spPr>
            <a:xfrm>
              <a:off x="2177872" y="16000338"/>
              <a:ext cx="6389775" cy="9274303"/>
            </a:xfrm>
            <a:prstGeom prst="roundRect">
              <a:avLst/>
            </a:prstGeom>
            <a:noFill/>
            <a:ln>
              <a:solidFill>
                <a:srgbClr val="002F6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2" name="Szövegdoboz 1181"/>
            <p:cNvSpPr txBox="1"/>
            <p:nvPr/>
          </p:nvSpPr>
          <p:spPr>
            <a:xfrm>
              <a:off x="2360437" y="18629274"/>
              <a:ext cx="800219" cy="3446361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hu-HU" sz="4000" b="1" dirty="0" err="1" smtClean="0">
                  <a:solidFill>
                    <a:srgbClr val="002F65"/>
                  </a:solidFill>
                </a:rPr>
                <a:t>Device</a:t>
              </a:r>
              <a:r>
                <a:rPr lang="hu-HU" sz="4000" b="1" dirty="0" smtClean="0">
                  <a:solidFill>
                    <a:srgbClr val="002F65"/>
                  </a:solidFill>
                </a:rPr>
                <a:t> </a:t>
              </a:r>
              <a:r>
                <a:rPr lang="hu-HU" sz="4000" b="1" dirty="0" err="1" smtClean="0">
                  <a:solidFill>
                    <a:srgbClr val="002F65"/>
                  </a:solidFill>
                </a:rPr>
                <a:t>models</a:t>
              </a:r>
              <a:endParaRPr lang="en-US" sz="4000" b="1" dirty="0">
                <a:solidFill>
                  <a:srgbClr val="002F65"/>
                </a:solidFill>
              </a:endParaRPr>
            </a:p>
          </p:txBody>
        </p:sp>
        <p:sp>
          <p:nvSpPr>
            <p:cNvPr id="1183" name="Téglalap 1182"/>
            <p:cNvSpPr/>
            <p:nvPr/>
          </p:nvSpPr>
          <p:spPr>
            <a:xfrm>
              <a:off x="4186087" y="25493718"/>
              <a:ext cx="2446371" cy="1387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600" b="1" dirty="0" err="1" smtClean="0">
                  <a:solidFill>
                    <a:srgbClr val="002F65"/>
                  </a:solidFill>
                </a:rPr>
                <a:t>Load-flow</a:t>
              </a:r>
              <a:r>
                <a:rPr lang="hu-HU" sz="2400" b="1" dirty="0" smtClean="0">
                  <a:solidFill>
                    <a:srgbClr val="002F65"/>
                  </a:solidFill>
                </a:rPr>
                <a:t> </a:t>
              </a:r>
              <a:r>
                <a:rPr lang="hu-HU" sz="3600" b="1" dirty="0" err="1" smtClean="0">
                  <a:solidFill>
                    <a:srgbClr val="002F65"/>
                  </a:solidFill>
                </a:rPr>
                <a:t>calculation</a:t>
              </a:r>
              <a:endParaRPr lang="en-US" sz="2400" b="1" dirty="0">
                <a:solidFill>
                  <a:srgbClr val="002F65"/>
                </a:solidFill>
              </a:endParaRPr>
            </a:p>
          </p:txBody>
        </p:sp>
        <p:sp>
          <p:nvSpPr>
            <p:cNvPr id="1184" name="Jobbra nyíl 1183"/>
            <p:cNvSpPr/>
            <p:nvPr/>
          </p:nvSpPr>
          <p:spPr>
            <a:xfrm>
              <a:off x="6705484" y="30349947"/>
              <a:ext cx="766773" cy="803286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5" name="Jobbra nyíl 1184"/>
            <p:cNvSpPr/>
            <p:nvPr/>
          </p:nvSpPr>
          <p:spPr>
            <a:xfrm>
              <a:off x="3346288" y="30313434"/>
              <a:ext cx="766773" cy="80328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6" name="Lekerekített téglalap 1185"/>
            <p:cNvSpPr/>
            <p:nvPr/>
          </p:nvSpPr>
          <p:spPr>
            <a:xfrm>
              <a:off x="2141359" y="11728317"/>
              <a:ext cx="6462802" cy="4083108"/>
            </a:xfrm>
            <a:prstGeom prst="roundRect">
              <a:avLst/>
            </a:prstGeom>
            <a:noFill/>
            <a:ln>
              <a:solidFill>
                <a:srgbClr val="002F6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7" name="Szövegdoboz 1186"/>
            <p:cNvSpPr txBox="1"/>
            <p:nvPr/>
          </p:nvSpPr>
          <p:spPr>
            <a:xfrm>
              <a:off x="3419314" y="11947395"/>
              <a:ext cx="383386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4000" b="1" dirty="0" smtClean="0">
                  <a:solidFill>
                    <a:srgbClr val="002F65"/>
                  </a:solidFill>
                </a:rPr>
                <a:t>Simulator </a:t>
              </a:r>
              <a:r>
                <a:rPr lang="hu-HU" sz="4000" b="1" dirty="0" err="1" smtClean="0">
                  <a:solidFill>
                    <a:srgbClr val="002F65"/>
                  </a:solidFill>
                </a:rPr>
                <a:t>engine</a:t>
              </a:r>
              <a:endParaRPr lang="en-US" sz="4000" b="1" dirty="0">
                <a:solidFill>
                  <a:srgbClr val="002F65"/>
                </a:solidFill>
              </a:endParaRPr>
            </a:p>
          </p:txBody>
        </p:sp>
        <p:sp>
          <p:nvSpPr>
            <p:cNvPr id="1188" name="Jobbra nyíl 1187"/>
            <p:cNvSpPr/>
            <p:nvPr/>
          </p:nvSpPr>
          <p:spPr>
            <a:xfrm>
              <a:off x="6705484" y="27392394"/>
              <a:ext cx="766773" cy="803286"/>
            </a:xfrm>
            <a:prstGeom prst="rightArrow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9" name="Jobbra nyíl 1188"/>
            <p:cNvSpPr/>
            <p:nvPr/>
          </p:nvSpPr>
          <p:spPr>
            <a:xfrm>
              <a:off x="3382801" y="27319368"/>
              <a:ext cx="766773" cy="803286"/>
            </a:xfrm>
            <a:prstGeom prst="rightArrow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0" name="Téglalap 1189"/>
            <p:cNvSpPr/>
            <p:nvPr/>
          </p:nvSpPr>
          <p:spPr>
            <a:xfrm>
              <a:off x="4186087" y="27027264"/>
              <a:ext cx="2446371" cy="138749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002F6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hu-HU" sz="3600" b="1" dirty="0" err="1" smtClean="0">
                  <a:solidFill>
                    <a:srgbClr val="002F65"/>
                  </a:solidFill>
                </a:rPr>
                <a:t>P-f</a:t>
              </a:r>
              <a:endParaRPr lang="hu-HU" sz="3600" b="1" dirty="0" smtClean="0">
                <a:solidFill>
                  <a:srgbClr val="002F65"/>
                </a:solidFill>
              </a:endParaRPr>
            </a:p>
            <a:p>
              <a:pPr algn="ctr"/>
              <a:r>
                <a:rPr lang="hu-HU" sz="3600" b="1" dirty="0" smtClean="0">
                  <a:solidFill>
                    <a:srgbClr val="002F65"/>
                  </a:solidFill>
                </a:rPr>
                <a:t>modelling</a:t>
              </a:r>
              <a:endParaRPr lang="en-US" sz="2400" b="1" dirty="0">
                <a:solidFill>
                  <a:srgbClr val="002F65"/>
                </a:solidFill>
              </a:endParaRPr>
            </a:p>
          </p:txBody>
        </p:sp>
        <p:sp>
          <p:nvSpPr>
            <p:cNvPr id="1191" name="Lekerekített téglalap 1190"/>
            <p:cNvSpPr/>
            <p:nvPr/>
          </p:nvSpPr>
          <p:spPr>
            <a:xfrm>
              <a:off x="2141359" y="25384179"/>
              <a:ext cx="6462801" cy="4454586"/>
            </a:xfrm>
            <a:prstGeom prst="roundRect">
              <a:avLst/>
            </a:prstGeom>
            <a:noFill/>
            <a:ln>
              <a:solidFill>
                <a:srgbClr val="002F65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2" name="Szövegdoboz 1191"/>
            <p:cNvSpPr txBox="1"/>
            <p:nvPr/>
          </p:nvSpPr>
          <p:spPr>
            <a:xfrm>
              <a:off x="3236749" y="28706862"/>
              <a:ext cx="441807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4000" b="1" dirty="0" err="1" smtClean="0">
                  <a:solidFill>
                    <a:srgbClr val="002F65"/>
                  </a:solidFill>
                </a:rPr>
                <a:t>Electrical</a:t>
              </a:r>
              <a:r>
                <a:rPr lang="hu-HU" sz="4000" b="1" dirty="0" smtClean="0">
                  <a:solidFill>
                    <a:srgbClr val="002F65"/>
                  </a:solidFill>
                </a:rPr>
                <a:t> </a:t>
              </a:r>
              <a:r>
                <a:rPr lang="hu-HU" sz="4000" b="1" dirty="0" err="1" smtClean="0">
                  <a:solidFill>
                    <a:srgbClr val="002F65"/>
                  </a:solidFill>
                </a:rPr>
                <a:t>calc</a:t>
              </a:r>
              <a:r>
                <a:rPr lang="hu-HU" sz="4000" b="1" dirty="0" smtClean="0">
                  <a:solidFill>
                    <a:srgbClr val="002F65"/>
                  </a:solidFill>
                </a:rPr>
                <a:t>. </a:t>
              </a:r>
              <a:r>
                <a:rPr lang="hu-HU" sz="4000" b="1" dirty="0" err="1" smtClean="0">
                  <a:solidFill>
                    <a:srgbClr val="002F65"/>
                  </a:solidFill>
                </a:rPr>
                <a:t>func</a:t>
              </a:r>
              <a:r>
                <a:rPr lang="hu-HU" sz="4000" b="1" dirty="0" smtClean="0">
                  <a:solidFill>
                    <a:srgbClr val="002F65"/>
                  </a:solidFill>
                </a:rPr>
                <a:t>.</a:t>
              </a:r>
              <a:endParaRPr lang="en-US" sz="4000" b="1" dirty="0">
                <a:solidFill>
                  <a:srgbClr val="002F65"/>
                </a:solidFill>
              </a:endParaRPr>
            </a:p>
          </p:txBody>
        </p:sp>
      </p:grpSp>
      <p:sp>
        <p:nvSpPr>
          <p:cNvPr id="1253" name="Textfeld 18"/>
          <p:cNvSpPr txBox="1"/>
          <p:nvPr/>
        </p:nvSpPr>
        <p:spPr>
          <a:xfrm>
            <a:off x="1456086" y="13517005"/>
            <a:ext cx="1288943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/>
              <a:t>Experimental </a:t>
            </a:r>
            <a:r>
              <a:rPr lang="de-DE" sz="6000" b="1" dirty="0" err="1" smtClean="0"/>
              <a:t>setup</a:t>
            </a:r>
            <a:r>
              <a:rPr lang="hu-HU" sz="6000" b="1" dirty="0" smtClean="0"/>
              <a:t>, </a:t>
            </a:r>
            <a:r>
              <a:rPr lang="hu-HU" sz="6000" b="1" dirty="0" err="1" smtClean="0"/>
              <a:t>simulator</a:t>
            </a:r>
            <a:r>
              <a:rPr lang="hu-HU" sz="6000" b="1" dirty="0" smtClean="0"/>
              <a:t> </a:t>
            </a:r>
            <a:r>
              <a:rPr lang="hu-HU" sz="6000" b="1" dirty="0" err="1" smtClean="0"/>
              <a:t>architecture</a:t>
            </a:r>
            <a:endParaRPr lang="de-DE" sz="6000" b="1" dirty="0" smtClean="0"/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hu-HU" sz="4000" dirty="0" err="1" smtClean="0"/>
              <a:t>per-phase</a:t>
            </a:r>
            <a:r>
              <a:rPr lang="hu-HU" sz="4000" dirty="0" smtClean="0"/>
              <a:t>, </a:t>
            </a:r>
            <a:r>
              <a:rPr lang="hu-HU" sz="4000" dirty="0" err="1" smtClean="0"/>
              <a:t>special</a:t>
            </a:r>
            <a:r>
              <a:rPr lang="hu-HU" sz="4000" dirty="0" smtClean="0"/>
              <a:t> </a:t>
            </a:r>
            <a:r>
              <a:rPr lang="hu-HU" sz="4000" dirty="0" err="1" smtClean="0"/>
              <a:t>load-flow</a:t>
            </a:r>
            <a:endParaRPr lang="en-US" sz="4000" dirty="0" smtClean="0"/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hu-HU" sz="4000" dirty="0" err="1" smtClean="0"/>
              <a:t>single-node</a:t>
            </a:r>
            <a:r>
              <a:rPr lang="hu-HU" sz="4000" dirty="0" smtClean="0"/>
              <a:t> </a:t>
            </a:r>
            <a:r>
              <a:rPr lang="hu-HU" sz="4000" dirty="0" err="1" smtClean="0"/>
              <a:t>effective</a:t>
            </a:r>
            <a:r>
              <a:rPr lang="hu-HU" sz="4000" dirty="0" smtClean="0"/>
              <a:t> </a:t>
            </a:r>
            <a:r>
              <a:rPr lang="hu-HU" sz="4000" dirty="0" err="1" smtClean="0"/>
              <a:t>power-frequency</a:t>
            </a:r>
            <a:r>
              <a:rPr lang="hu-HU" sz="4000" dirty="0" smtClean="0"/>
              <a:t> </a:t>
            </a:r>
            <a:r>
              <a:rPr lang="hu-HU" sz="4000" dirty="0" err="1" smtClean="0"/>
              <a:t>model</a:t>
            </a:r>
            <a:endParaRPr lang="en-US" sz="4000" dirty="0" smtClean="0"/>
          </a:p>
          <a:p>
            <a:pPr marL="685800" indent="-68580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hu-HU" sz="4000" dirty="0" err="1" smtClean="0"/>
              <a:t>simulator</a:t>
            </a:r>
            <a:r>
              <a:rPr lang="hu-HU" sz="4000" dirty="0" smtClean="0"/>
              <a:t> </a:t>
            </a:r>
            <a:r>
              <a:rPr lang="hu-HU" sz="4000" dirty="0" err="1" smtClean="0"/>
              <a:t>engine</a:t>
            </a:r>
            <a:r>
              <a:rPr lang="hu-HU" sz="4000" dirty="0" smtClean="0"/>
              <a:t> </a:t>
            </a:r>
            <a:r>
              <a:rPr lang="hu-HU" sz="4000" dirty="0" err="1" smtClean="0"/>
              <a:t>for</a:t>
            </a:r>
            <a:r>
              <a:rPr lang="en-US" sz="4000" dirty="0" smtClean="0"/>
              <a:t> </a:t>
            </a:r>
            <a:r>
              <a:rPr lang="hu-HU" sz="4000" dirty="0" err="1" smtClean="0"/>
              <a:t>controlling</a:t>
            </a:r>
            <a:r>
              <a:rPr lang="hu-HU" sz="4000" dirty="0" smtClean="0"/>
              <a:t> </a:t>
            </a:r>
            <a:r>
              <a:rPr lang="hu-HU" sz="4000" dirty="0" err="1" smtClean="0"/>
              <a:t>model</a:t>
            </a:r>
            <a:r>
              <a:rPr lang="hu-HU" sz="4000" dirty="0" smtClean="0"/>
              <a:t> </a:t>
            </a:r>
            <a:r>
              <a:rPr lang="hu-HU" sz="4000" dirty="0" err="1" smtClean="0"/>
              <a:t>computations</a:t>
            </a:r>
            <a:endParaRPr lang="en-US" sz="4000" dirty="0" smtClean="0"/>
          </a:p>
        </p:txBody>
      </p:sp>
    </p:spTree>
    <p:extLst>
      <p:ext uri="{BB962C8B-B14F-4D97-AF65-F5344CB8AC3E}">
        <p14:creationId xmlns="" xmlns:p14="http://schemas.microsoft.com/office/powerpoint/2010/main" val="70720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C00B25"/>
      </a:dk2>
      <a:lt2>
        <a:srgbClr val="F7F7F7"/>
      </a:lt2>
      <a:accent1>
        <a:srgbClr val="DB3D3C"/>
      </a:accent1>
      <a:accent2>
        <a:srgbClr val="E20B5C"/>
      </a:accent2>
      <a:accent3>
        <a:srgbClr val="C3BBB1"/>
      </a:accent3>
      <a:accent4>
        <a:srgbClr val="FE6C6C"/>
      </a:accent4>
      <a:accent5>
        <a:srgbClr val="FE1E20"/>
      </a:accent5>
      <a:accent6>
        <a:srgbClr val="17419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596</TotalTime>
  <Words>388</Words>
  <Application>Microsoft Office PowerPoint</Application>
  <PresentationFormat>Egyéni</PresentationFormat>
  <Paragraphs>90</Paragraphs>
  <Slides>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4" baseType="lpstr">
      <vt:lpstr>Office Theme</vt:lpstr>
      <vt:lpstr>1903 - SIMULATION OF ISLANDING IN DISTRIBUTION NETWORKS</vt:lpstr>
      <vt:lpstr>1903 - SIMULATION OF ISLANDING IN DISTRIBUTION NETWORKS</vt:lpstr>
      <vt:lpstr>1903 - SIMULATION OF ISLANDING IN DISTRIBUTION NETWORKS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nice poster for CIRED 2019</dc:title>
  <dc:creator>Frédéric</dc:creator>
  <cp:lastModifiedBy>kovacsa</cp:lastModifiedBy>
  <cp:revision>129</cp:revision>
  <cp:lastPrinted>2019-03-29T08:50:34Z</cp:lastPrinted>
  <dcterms:created xsi:type="dcterms:W3CDTF">2019-03-18T15:47:32Z</dcterms:created>
  <dcterms:modified xsi:type="dcterms:W3CDTF">2019-05-20T17:04:11Z</dcterms:modified>
</cp:coreProperties>
</file>