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0" r:id="rId4"/>
  </p:sldIdLst>
  <p:sldSz cx="30279975" cy="42808525"/>
  <p:notesSz cx="7099300" cy="10234613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5"/>
    <a:srgbClr val="DE6336"/>
    <a:srgbClr val="F3901D"/>
    <a:srgbClr val="FDBE57"/>
    <a:srgbClr val="6CADDF"/>
    <a:srgbClr val="ADAFB2"/>
    <a:srgbClr val="008D5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62" autoAdjust="0"/>
    <p:restoredTop sz="94713" autoAdjust="0"/>
  </p:normalViewPr>
  <p:slideViewPr>
    <p:cSldViewPr>
      <p:cViewPr varScale="1">
        <p:scale>
          <a:sx n="12" d="100"/>
          <a:sy n="12" d="100"/>
        </p:scale>
        <p:origin x="2646" y="20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58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38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27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17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4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32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63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1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5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E35FAD59-EE49-4D16-8EC0-7461D9445668}" type="datetimeFigureOut">
              <a:rPr lang="de-DE" smtClean="0"/>
              <a:pPr/>
              <a:t>22.10.2018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/>
          <a:lstStyle/>
          <a:p>
            <a:fld id="{79590B73-D678-4437-BD6A-C05970EA3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2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0" r="32176" b="30059"/>
          <a:stretch/>
        </p:blipFill>
        <p:spPr bwMode="auto">
          <a:xfrm>
            <a:off x="1386459" y="40266002"/>
            <a:ext cx="17101581" cy="187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8"/>
          <a:stretch/>
        </p:blipFill>
        <p:spPr bwMode="auto">
          <a:xfrm>
            <a:off x="1386459" y="665958"/>
            <a:ext cx="7229471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22196771" y="4110816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>
                <a:solidFill>
                  <a:srgbClr val="008D5C"/>
                </a:solidFill>
                <a:latin typeface="+mj-lt"/>
              </a:rPr>
              <a:t>http://www.cigre.org</a:t>
            </a:r>
          </a:p>
        </p:txBody>
      </p:sp>
    </p:spTree>
    <p:extLst>
      <p:ext uri="{BB962C8B-B14F-4D97-AF65-F5344CB8AC3E}">
        <p14:creationId xmlns:p14="http://schemas.microsoft.com/office/powerpoint/2010/main" val="34739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18707" y="6318586"/>
            <a:ext cx="23042560" cy="23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/>
              <a:t>Full-scope simulation of grid-connected </a:t>
            </a:r>
            <a:r>
              <a:rPr lang="en-GB" sz="6600" b="1" err="1"/>
              <a:t>microgrids</a:t>
            </a:r>
            <a:endParaRPr lang="hu-HU" sz="6600" b="1"/>
          </a:p>
          <a:p>
            <a:pPr algn="ctr"/>
            <a:r>
              <a:rPr lang="hu-HU" sz="3000">
                <a:latin typeface="+mj-lt"/>
              </a:rPr>
              <a:t>dr. Attila KOVÁCS</a:t>
            </a:r>
            <a:endParaRPr lang="en-US" sz="3000">
              <a:latin typeface="+mj-lt"/>
            </a:endParaRPr>
          </a:p>
          <a:p>
            <a:pPr algn="ctr">
              <a:spcBef>
                <a:spcPts val="2500"/>
              </a:spcBef>
            </a:pPr>
            <a:r>
              <a:rPr lang="hu-HU" sz="3000" err="1">
                <a:latin typeface="+mj-lt"/>
              </a:rPr>
              <a:t>Astron</a:t>
            </a:r>
            <a:r>
              <a:rPr lang="hu-HU" sz="3000">
                <a:latin typeface="+mj-lt"/>
              </a:rPr>
              <a:t> </a:t>
            </a:r>
            <a:r>
              <a:rPr lang="hu-HU" sz="3000" err="1">
                <a:latin typeface="+mj-lt"/>
              </a:rPr>
              <a:t>Informatics</a:t>
            </a:r>
            <a:r>
              <a:rPr lang="hu-HU" sz="3000">
                <a:latin typeface="+mj-lt"/>
              </a:rPr>
              <a:t> Ltd. Hungary</a:t>
            </a:r>
            <a:endParaRPr lang="en-US" sz="300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58467" y="10243022"/>
            <a:ext cx="1288943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/>
              <a:t>Motivation</a:t>
            </a:r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>
                <a:sym typeface="Wingdings" pitchFamily="2" charset="2"/>
              </a:rPr>
              <a:t>spreading</a:t>
            </a:r>
            <a:r>
              <a:rPr lang="hu-HU" sz="4000">
                <a:sym typeface="Wingdings" pitchFamily="2" charset="2"/>
              </a:rPr>
              <a:t> of </a:t>
            </a:r>
            <a:r>
              <a:rPr lang="hu-HU" sz="4000" err="1">
                <a:sym typeface="Wingdings" pitchFamily="2" charset="2"/>
              </a:rPr>
              <a:t>renewable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generation</a:t>
            </a:r>
            <a:r>
              <a:rPr lang="hu-HU" sz="4000">
                <a:sym typeface="Wingdings" pitchFamily="2" charset="2"/>
              </a:rPr>
              <a:t>, </a:t>
            </a:r>
            <a:r>
              <a:rPr lang="hu-HU" sz="4000" err="1">
                <a:sym typeface="Wingdings" pitchFamily="2" charset="2"/>
              </a:rPr>
              <a:t>storage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technology</a:t>
            </a:r>
            <a:endParaRPr lang="hu-HU" sz="4000">
              <a:sym typeface="Wingdings" pitchFamily="2" charset="2"/>
            </a:endParaRPr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>
                <a:sym typeface="Wingdings" pitchFamily="2" charset="2"/>
              </a:rPr>
              <a:t>need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for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simulation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tool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for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microgrid</a:t>
            </a:r>
            <a:r>
              <a:rPr lang="hu-HU" sz="4000">
                <a:sym typeface="Wingdings" pitchFamily="2" charset="2"/>
              </a:rPr>
              <a:t> modelling, </a:t>
            </a:r>
            <a:r>
              <a:rPr lang="hu-HU" sz="4000" err="1">
                <a:sym typeface="Wingdings" pitchFamily="2" charset="2"/>
              </a:rPr>
              <a:t>supporting</a:t>
            </a:r>
            <a:r>
              <a:rPr lang="hu-HU" sz="4000">
                <a:sym typeface="Wingdings" pitchFamily="2" charset="2"/>
              </a:rPr>
              <a:t> design and </a:t>
            </a:r>
            <a:r>
              <a:rPr lang="hu-HU" sz="4000" err="1">
                <a:sym typeface="Wingdings" pitchFamily="2" charset="2"/>
              </a:rPr>
              <a:t>future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operation</a:t>
            </a:r>
            <a:endParaRPr lang="en-US" sz="4000">
              <a:sym typeface="Wingdings" pitchFamily="2" charset="2"/>
            </a:endParaRPr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>
                <a:sym typeface="Wingdings" pitchFamily="2" charset="2"/>
              </a:rPr>
              <a:t>main </a:t>
            </a:r>
            <a:r>
              <a:rPr lang="hu-HU" sz="4000" err="1">
                <a:sym typeface="Wingdings" pitchFamily="2" charset="2"/>
              </a:rPr>
              <a:t>focus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on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investigating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operation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modes</a:t>
            </a:r>
            <a:r>
              <a:rPr lang="hu-HU" sz="4000">
                <a:sym typeface="Wingdings" pitchFamily="2" charset="2"/>
              </a:rPr>
              <a:t>, </a:t>
            </a:r>
            <a:r>
              <a:rPr lang="hu-HU" sz="4000" err="1">
                <a:sym typeface="Wingdings" pitchFamily="2" charset="2"/>
              </a:rPr>
              <a:t>controlling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schemas</a:t>
            </a:r>
            <a:endParaRPr lang="en-US" sz="4000">
              <a:sym typeface="Wingdings" pitchFamily="2" charset="2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86459" y="16471714"/>
            <a:ext cx="12889432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err="1"/>
              <a:t>Method</a:t>
            </a:r>
            <a:r>
              <a:rPr lang="de-DE" sz="6000" b="1"/>
              <a:t>/Approach</a:t>
            </a:r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4000" err="1">
                <a:sym typeface="Wingdings" pitchFamily="2" charset="2"/>
              </a:rPr>
              <a:t>distribution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network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training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simulator</a:t>
            </a:r>
            <a:r>
              <a:rPr lang="hu-HU" sz="4000">
                <a:sym typeface="Wingdings" pitchFamily="2" charset="2"/>
              </a:rPr>
              <a:t> (NTS) </a:t>
            </a:r>
            <a:r>
              <a:rPr lang="hu-HU" sz="4000" err="1">
                <a:sym typeface="Wingdings" pitchFamily="2" charset="2"/>
              </a:rPr>
              <a:t>completed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with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new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simulation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models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as</a:t>
            </a:r>
            <a:r>
              <a:rPr lang="hu-HU" sz="4000">
                <a:sym typeface="Wingdings" pitchFamily="2" charset="2"/>
              </a:rPr>
              <a:t>:</a:t>
            </a:r>
          </a:p>
          <a:p>
            <a:pPr marL="2774015" lvl="1" indent="-6858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4000" err="1">
                <a:sym typeface="Wingdings" pitchFamily="2" charset="2"/>
              </a:rPr>
              <a:t>renewable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generation</a:t>
            </a:r>
            <a:r>
              <a:rPr lang="hu-HU" sz="4000">
                <a:sym typeface="Wingdings" pitchFamily="2" charset="2"/>
              </a:rPr>
              <a:t> &amp; </a:t>
            </a:r>
            <a:r>
              <a:rPr lang="hu-HU" sz="4000" err="1">
                <a:sym typeface="Wingdings" pitchFamily="2" charset="2"/>
              </a:rPr>
              <a:t>consuming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units</a:t>
            </a:r>
            <a:endParaRPr lang="hu-HU" sz="4000">
              <a:sym typeface="Wingdings" pitchFamily="2" charset="2"/>
            </a:endParaRPr>
          </a:p>
          <a:p>
            <a:pPr marL="2774015" lvl="1" indent="-6858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4000" err="1">
                <a:sym typeface="Wingdings" pitchFamily="2" charset="2"/>
              </a:rPr>
              <a:t>storage</a:t>
            </a:r>
            <a:r>
              <a:rPr lang="hu-HU" sz="4000">
                <a:sym typeface="Wingdings" pitchFamily="2" charset="2"/>
              </a:rPr>
              <a:t> unit</a:t>
            </a:r>
          </a:p>
          <a:p>
            <a:pPr marL="2774015" lvl="1" indent="-685800">
              <a:spcBef>
                <a:spcPts val="1800"/>
              </a:spcBef>
              <a:buFont typeface="Arial" pitchFamily="34" charset="0"/>
              <a:buChar char="•"/>
            </a:pPr>
            <a:r>
              <a:rPr lang="hu-HU" sz="4000" err="1">
                <a:sym typeface="Wingdings" pitchFamily="2" charset="2"/>
              </a:rPr>
              <a:t>microgrid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control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system</a:t>
            </a:r>
            <a:r>
              <a:rPr lang="hu-HU" sz="4000">
                <a:sym typeface="Wingdings" pitchFamily="2" charset="2"/>
              </a:rPr>
              <a:t> (regulator)</a:t>
            </a:r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4000" err="1">
                <a:sym typeface="Wingdings" pitchFamily="2" charset="2"/>
              </a:rPr>
              <a:t>quasy-stationary</a:t>
            </a:r>
            <a:r>
              <a:rPr lang="hu-HU" sz="4000">
                <a:sym typeface="Wingdings" pitchFamily="2" charset="2"/>
              </a:rPr>
              <a:t> flow- and </a:t>
            </a:r>
            <a:r>
              <a:rPr lang="hu-HU" sz="4000" err="1">
                <a:sym typeface="Wingdings" pitchFamily="2" charset="2"/>
              </a:rPr>
              <a:t>detailed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discrete</a:t>
            </a:r>
            <a:r>
              <a:rPr lang="hu-HU" sz="4000">
                <a:sym typeface="Wingdings" pitchFamily="2" charset="2"/>
              </a:rPr>
              <a:t> </a:t>
            </a:r>
            <a:r>
              <a:rPr lang="hu-HU" sz="4000" err="1">
                <a:sym typeface="Wingdings" pitchFamily="2" charset="2"/>
              </a:rPr>
              <a:t>event</a:t>
            </a:r>
            <a:r>
              <a:rPr lang="hu-HU" sz="4000">
                <a:sym typeface="Wingdings" pitchFamily="2" charset="2"/>
              </a:rPr>
              <a:t> modelling</a:t>
            </a:r>
            <a:endParaRPr lang="en-US" sz="5000">
              <a:sym typeface="Wingdings" pitchFamily="2" charset="2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422463" y="23996550"/>
            <a:ext cx="1288943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/>
              <a:t>Objects </a:t>
            </a:r>
            <a:r>
              <a:rPr lang="de-DE" sz="6000" b="1" err="1"/>
              <a:t>of</a:t>
            </a:r>
            <a:r>
              <a:rPr lang="de-DE" sz="6000" b="1"/>
              <a:t> </a:t>
            </a:r>
            <a:r>
              <a:rPr lang="de-DE" sz="6000" b="1" err="1"/>
              <a:t>investigation</a:t>
            </a:r>
            <a:r>
              <a:rPr lang="hu-HU" sz="6000" b="1"/>
              <a:t>, </a:t>
            </a:r>
            <a:r>
              <a:rPr lang="hu-HU" sz="6000" b="1" err="1"/>
              <a:t>the</a:t>
            </a:r>
            <a:r>
              <a:rPr lang="hu-HU" sz="6000" b="1"/>
              <a:t> modelled </a:t>
            </a:r>
            <a:r>
              <a:rPr lang="hu-HU" sz="6000" b="1" err="1"/>
              <a:t>network</a:t>
            </a:r>
            <a:endParaRPr lang="de-DE" sz="6000" b="1"/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4000" err="1"/>
              <a:t>separable</a:t>
            </a:r>
            <a:r>
              <a:rPr lang="hu-HU" sz="4000"/>
              <a:t> </a:t>
            </a:r>
            <a:r>
              <a:rPr lang="hu-HU" sz="4000" err="1"/>
              <a:t>low</a:t>
            </a:r>
            <a:r>
              <a:rPr lang="hu-HU" sz="4000"/>
              <a:t> </a:t>
            </a:r>
            <a:r>
              <a:rPr lang="hu-HU" sz="4000" err="1"/>
              <a:t>voltage</a:t>
            </a:r>
            <a:r>
              <a:rPr lang="hu-HU" sz="4000"/>
              <a:t> </a:t>
            </a:r>
            <a:r>
              <a:rPr lang="hu-HU" sz="4000" err="1"/>
              <a:t>network</a:t>
            </a:r>
            <a:endParaRPr lang="hu-HU" sz="4000"/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4000"/>
              <a:t>BLACK and GREEN </a:t>
            </a:r>
            <a:r>
              <a:rPr lang="hu-HU" sz="4000" err="1"/>
              <a:t>busbars</a:t>
            </a:r>
            <a:r>
              <a:rPr lang="hu-HU" sz="4000"/>
              <a:t> </a:t>
            </a:r>
            <a:r>
              <a:rPr lang="hu-HU" sz="4000" err="1"/>
              <a:t>for</a:t>
            </a:r>
            <a:r>
              <a:rPr lang="hu-HU" sz="4000"/>
              <a:t> free </a:t>
            </a:r>
            <a:r>
              <a:rPr lang="hu-HU" sz="4000" err="1"/>
              <a:t>configuration</a:t>
            </a:r>
            <a:r>
              <a:rPr lang="hu-HU" sz="4000"/>
              <a:t> of </a:t>
            </a:r>
            <a:r>
              <a:rPr lang="hu-HU" sz="4000" err="1"/>
              <a:t>the</a:t>
            </a:r>
            <a:r>
              <a:rPr lang="hu-HU" sz="4000"/>
              <a:t> </a:t>
            </a:r>
            <a:r>
              <a:rPr lang="hu-HU" sz="4000" err="1"/>
              <a:t>loads</a:t>
            </a:r>
            <a:endParaRPr lang="hu-HU" sz="4000"/>
          </a:p>
          <a:p>
            <a:pPr marL="685800" indent="-685800">
              <a:spcBef>
                <a:spcPts val="3000"/>
              </a:spcBef>
              <a:buFont typeface="Arial" pitchFamily="34" charset="0"/>
              <a:buChar char="•"/>
            </a:pPr>
            <a:r>
              <a:rPr lang="hu-HU" sz="4000" err="1"/>
              <a:t>internal</a:t>
            </a:r>
            <a:r>
              <a:rPr lang="hu-HU" sz="4000"/>
              <a:t> </a:t>
            </a:r>
            <a:r>
              <a:rPr lang="hu-HU" sz="4000" err="1"/>
              <a:t>renewables</a:t>
            </a:r>
            <a:r>
              <a:rPr lang="hu-HU" sz="4000"/>
              <a:t> </a:t>
            </a:r>
            <a:r>
              <a:rPr lang="hu-HU" sz="4000" err="1"/>
              <a:t>connected</a:t>
            </a:r>
            <a:r>
              <a:rPr lang="hu-HU" sz="4000"/>
              <a:t> </a:t>
            </a:r>
            <a:r>
              <a:rPr lang="hu-HU" sz="4000" err="1"/>
              <a:t>to</a:t>
            </a:r>
            <a:r>
              <a:rPr lang="hu-HU" sz="4000"/>
              <a:t> </a:t>
            </a:r>
            <a:r>
              <a:rPr lang="hu-HU" sz="4000" err="1"/>
              <a:t>the</a:t>
            </a:r>
            <a:r>
              <a:rPr lang="hu-HU" sz="4000"/>
              <a:t> GREEN </a:t>
            </a:r>
            <a:r>
              <a:rPr lang="hu-HU" sz="4000" err="1"/>
              <a:t>busbar</a:t>
            </a:r>
            <a:endParaRPr lang="en-US" sz="4000"/>
          </a:p>
        </p:txBody>
      </p:sp>
      <p:sp>
        <p:nvSpPr>
          <p:cNvPr id="19" name="Textfeld 18"/>
          <p:cNvSpPr txBox="1"/>
          <p:nvPr/>
        </p:nvSpPr>
        <p:spPr>
          <a:xfrm>
            <a:off x="16148099" y="10423042"/>
            <a:ext cx="128894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/>
              <a:t>Experimental </a:t>
            </a:r>
            <a:r>
              <a:rPr lang="de-DE" sz="6000" b="1" err="1"/>
              <a:t>setup</a:t>
            </a:r>
            <a:r>
              <a:rPr lang="hu-HU" sz="6000" b="1"/>
              <a:t>, </a:t>
            </a:r>
            <a:r>
              <a:rPr lang="hu-HU" sz="6000" b="1" err="1"/>
              <a:t>simulator</a:t>
            </a:r>
            <a:r>
              <a:rPr lang="hu-HU" sz="6000" b="1"/>
              <a:t> </a:t>
            </a:r>
            <a:r>
              <a:rPr lang="hu-HU" sz="6000" b="1" err="1"/>
              <a:t>architecture</a:t>
            </a:r>
            <a:endParaRPr lang="de-DE" sz="6000" b="1"/>
          </a:p>
          <a:p>
            <a:pPr marL="685800" indent="-6858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per-phase</a:t>
            </a:r>
            <a:r>
              <a:rPr lang="hu-HU" sz="4000"/>
              <a:t>, </a:t>
            </a:r>
            <a:r>
              <a:rPr lang="hu-HU" sz="4000" err="1"/>
              <a:t>special</a:t>
            </a:r>
            <a:r>
              <a:rPr lang="hu-HU" sz="4000"/>
              <a:t> </a:t>
            </a:r>
            <a:r>
              <a:rPr lang="hu-HU" sz="4000" err="1"/>
              <a:t>load-flow</a:t>
            </a:r>
            <a:endParaRPr lang="en-US" sz="4000"/>
          </a:p>
          <a:p>
            <a:pPr marL="685800" indent="-6858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single-node</a:t>
            </a:r>
            <a:r>
              <a:rPr lang="hu-HU" sz="4000"/>
              <a:t> </a:t>
            </a:r>
            <a:r>
              <a:rPr lang="hu-HU" sz="4000" err="1"/>
              <a:t>effective</a:t>
            </a:r>
            <a:r>
              <a:rPr lang="hu-HU" sz="4000"/>
              <a:t> </a:t>
            </a:r>
            <a:r>
              <a:rPr lang="hu-HU" sz="4000" err="1"/>
              <a:t>power-frequency</a:t>
            </a:r>
            <a:r>
              <a:rPr lang="hu-HU" sz="4000"/>
              <a:t> </a:t>
            </a:r>
            <a:r>
              <a:rPr lang="hu-HU" sz="4000" err="1"/>
              <a:t>model</a:t>
            </a:r>
            <a:endParaRPr lang="en-US" sz="4000"/>
          </a:p>
          <a:p>
            <a:pPr marL="685800" indent="-6858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simulator</a:t>
            </a:r>
            <a:r>
              <a:rPr lang="hu-HU" sz="4000"/>
              <a:t> </a:t>
            </a:r>
            <a:r>
              <a:rPr lang="hu-HU" sz="4000" err="1"/>
              <a:t>engine</a:t>
            </a:r>
            <a:r>
              <a:rPr lang="hu-HU" sz="4000"/>
              <a:t> </a:t>
            </a:r>
            <a:r>
              <a:rPr lang="hu-HU" sz="4000" err="1"/>
              <a:t>for</a:t>
            </a:r>
            <a:r>
              <a:rPr lang="en-US" sz="4000"/>
              <a:t> </a:t>
            </a:r>
            <a:r>
              <a:rPr lang="hu-HU" sz="4000" err="1"/>
              <a:t>controlling</a:t>
            </a:r>
            <a:r>
              <a:rPr lang="hu-HU" sz="4000"/>
              <a:t> </a:t>
            </a:r>
            <a:r>
              <a:rPr lang="hu-HU" sz="4000" err="1"/>
              <a:t>model</a:t>
            </a:r>
            <a:r>
              <a:rPr lang="hu-HU" sz="4000"/>
              <a:t> </a:t>
            </a:r>
            <a:r>
              <a:rPr lang="hu-HU" sz="4000" err="1"/>
              <a:t>computations</a:t>
            </a:r>
            <a:endParaRPr lang="en-US" sz="4000"/>
          </a:p>
        </p:txBody>
      </p:sp>
      <p:sp>
        <p:nvSpPr>
          <p:cNvPr id="11" name="Textfeld 10"/>
          <p:cNvSpPr txBox="1"/>
          <p:nvPr/>
        </p:nvSpPr>
        <p:spPr>
          <a:xfrm>
            <a:off x="8695271" y="2106118"/>
            <a:ext cx="1270941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8000">
                <a:solidFill>
                  <a:srgbClr val="DE6336"/>
                </a:solidFill>
                <a:latin typeface="+mj-lt"/>
              </a:rPr>
              <a:t>Study </a:t>
            </a:r>
            <a:r>
              <a:rPr lang="de-DE" sz="8000" err="1">
                <a:solidFill>
                  <a:srgbClr val="DE6336"/>
                </a:solidFill>
                <a:latin typeface="+mj-lt"/>
              </a:rPr>
              <a:t>Committee</a:t>
            </a:r>
            <a:r>
              <a:rPr lang="de-DE" sz="8000">
                <a:solidFill>
                  <a:srgbClr val="DE6336"/>
                </a:solidFill>
                <a:latin typeface="+mj-lt"/>
              </a:rPr>
              <a:t> </a:t>
            </a:r>
            <a:r>
              <a:rPr lang="hu-HU" sz="8000">
                <a:solidFill>
                  <a:srgbClr val="DE6336"/>
                </a:solidFill>
                <a:latin typeface="+mj-lt"/>
              </a:rPr>
              <a:t>C6</a:t>
            </a:r>
            <a:endParaRPr lang="de-DE" sz="8000">
              <a:solidFill>
                <a:srgbClr val="DE6336"/>
              </a:solidFill>
              <a:latin typeface="+mj-lt"/>
            </a:endParaRPr>
          </a:p>
          <a:p>
            <a:pPr algn="ctr">
              <a:spcBef>
                <a:spcPts val="600"/>
              </a:spcBef>
              <a:defRPr/>
            </a:pPr>
            <a:r>
              <a:rPr lang="hu-HU" sz="5000">
                <a:solidFill>
                  <a:srgbClr val="DE6336"/>
                </a:solidFill>
              </a:rPr>
              <a:t>Active distribution systems and distributed energy resources</a:t>
            </a:r>
            <a:endParaRPr lang="de-DE" sz="5000">
              <a:solidFill>
                <a:srgbClr val="DE6336"/>
              </a:solidFill>
            </a:endParaRPr>
          </a:p>
        </p:txBody>
      </p:sp>
      <p:sp>
        <p:nvSpPr>
          <p:cNvPr id="14" name="Textfeld 10"/>
          <p:cNvSpPr txBox="1">
            <a:spLocks noChangeArrowheads="1"/>
          </p:cNvSpPr>
          <p:nvPr/>
        </p:nvSpPr>
        <p:spPr bwMode="auto">
          <a:xfrm>
            <a:off x="8443243" y="5130454"/>
            <a:ext cx="13285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Paper 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C6</a:t>
            </a: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_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304</a:t>
            </a: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_201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8</a:t>
            </a:r>
            <a:endParaRPr lang="en-US" sz="6000">
              <a:solidFill>
                <a:srgbClr val="DE6336"/>
              </a:solidFill>
              <a:latin typeface="Calibri" pitchFamily="34" charset="0"/>
            </a:endParaRPr>
          </a:p>
        </p:txBody>
      </p:sp>
      <p:pic>
        <p:nvPicPr>
          <p:cNvPr id="1026" name="Picture 2" descr="J:\kozos\Arculat\Logo\Astronlogo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0845" y="1615936"/>
            <a:ext cx="6803865" cy="2143140"/>
          </a:xfrm>
          <a:prstGeom prst="rect">
            <a:avLst/>
          </a:prstGeom>
          <a:noFill/>
        </p:spPr>
      </p:pic>
      <p:grpSp>
        <p:nvGrpSpPr>
          <p:cNvPr id="827" name="Csoportba foglalás 826"/>
          <p:cNvGrpSpPr/>
          <p:nvPr/>
        </p:nvGrpSpPr>
        <p:grpSpPr>
          <a:xfrm>
            <a:off x="1386459" y="30585282"/>
            <a:ext cx="12889432" cy="8398010"/>
            <a:chOff x="1206439" y="29793195"/>
            <a:chExt cx="12889432" cy="8506022"/>
          </a:xfrm>
        </p:grpSpPr>
        <p:sp>
          <p:nvSpPr>
            <p:cNvPr id="624" name="Oval 198"/>
            <p:cNvSpPr>
              <a:spLocks noChangeArrowheads="1"/>
            </p:cNvSpPr>
            <p:nvPr/>
          </p:nvSpPr>
          <p:spPr bwMode="auto">
            <a:xfrm>
              <a:off x="6783631" y="30361715"/>
              <a:ext cx="915226" cy="836594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Text Box 3"/>
            <p:cNvSpPr txBox="1">
              <a:spLocks noChangeArrowheads="1"/>
            </p:cNvSpPr>
            <p:nvPr/>
          </p:nvSpPr>
          <p:spPr bwMode="auto">
            <a:xfrm>
              <a:off x="11850494" y="37827932"/>
              <a:ext cx="2228245" cy="47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„GREEN” </a:t>
              </a:r>
              <a:r>
                <a:rPr kumimoji="0" lang="hu-HU" altLang="zh-CN" sz="20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busbar</a:t>
              </a:r>
              <a:endParaRPr kumimoji="0" lang="hu-HU" altLang="zh-CN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26" name="Egyenes összekötő 625"/>
            <p:cNvCxnSpPr/>
            <p:nvPr/>
          </p:nvCxnSpPr>
          <p:spPr>
            <a:xfrm rot="5400000">
              <a:off x="6891527" y="31938763"/>
              <a:ext cx="759275" cy="39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7" name="AutoShape 203"/>
            <p:cNvSpPr>
              <a:spLocks noChangeAspect="1" noChangeArrowheads="1" noTextEdit="1"/>
            </p:cNvSpPr>
            <p:nvPr/>
          </p:nvSpPr>
          <p:spPr bwMode="auto">
            <a:xfrm>
              <a:off x="1206439" y="29793195"/>
              <a:ext cx="12889432" cy="8213827"/>
            </a:xfrm>
            <a:prstGeom prst="rect">
              <a:avLst/>
            </a:prstGeom>
            <a:noFill/>
            <a:ln w="254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AutoShape 202"/>
            <p:cNvSpPr>
              <a:spLocks noChangeArrowheads="1"/>
            </p:cNvSpPr>
            <p:nvPr/>
          </p:nvSpPr>
          <p:spPr bwMode="auto">
            <a:xfrm>
              <a:off x="6129124" y="33699966"/>
              <a:ext cx="1067763" cy="257782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AutoShape 201"/>
            <p:cNvSpPr>
              <a:spLocks noChangeArrowheads="1"/>
            </p:cNvSpPr>
            <p:nvPr/>
          </p:nvSpPr>
          <p:spPr bwMode="auto">
            <a:xfrm>
              <a:off x="8188381" y="33912117"/>
              <a:ext cx="5796431" cy="2357672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AutoShape 200"/>
            <p:cNvSpPr>
              <a:spLocks noChangeArrowheads="1"/>
            </p:cNvSpPr>
            <p:nvPr/>
          </p:nvSpPr>
          <p:spPr bwMode="auto">
            <a:xfrm>
              <a:off x="1476725" y="33691960"/>
              <a:ext cx="4576130" cy="257782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AutoShape 199"/>
            <p:cNvSpPr>
              <a:spLocks noChangeShapeType="1"/>
            </p:cNvSpPr>
            <p:nvPr/>
          </p:nvSpPr>
          <p:spPr bwMode="auto">
            <a:xfrm>
              <a:off x="1476725" y="32322989"/>
              <a:ext cx="12584357" cy="1334"/>
            </a:xfrm>
            <a:prstGeom prst="straightConnector1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Oval 196"/>
            <p:cNvSpPr>
              <a:spLocks noChangeArrowheads="1"/>
            </p:cNvSpPr>
            <p:nvPr/>
          </p:nvSpPr>
          <p:spPr bwMode="auto">
            <a:xfrm>
              <a:off x="6815543" y="30723187"/>
              <a:ext cx="915226" cy="83792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Oval 195"/>
            <p:cNvSpPr>
              <a:spLocks noChangeArrowheads="1"/>
            </p:cNvSpPr>
            <p:nvPr/>
          </p:nvSpPr>
          <p:spPr bwMode="auto">
            <a:xfrm>
              <a:off x="7044350" y="31789277"/>
              <a:ext cx="457613" cy="38027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AutoShape 194"/>
            <p:cNvSpPr>
              <a:spLocks noChangeShapeType="1"/>
            </p:cNvSpPr>
            <p:nvPr/>
          </p:nvSpPr>
          <p:spPr bwMode="auto">
            <a:xfrm flipV="1">
              <a:off x="7036321" y="31707886"/>
              <a:ext cx="612827" cy="4656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AutoShape 192"/>
            <p:cNvSpPr>
              <a:spLocks noChangeShapeType="1"/>
            </p:cNvSpPr>
            <p:nvPr/>
          </p:nvSpPr>
          <p:spPr bwMode="auto">
            <a:xfrm>
              <a:off x="6434199" y="30041370"/>
              <a:ext cx="1677914" cy="133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AutoShape 191"/>
            <p:cNvSpPr>
              <a:spLocks noChangeShapeType="1"/>
            </p:cNvSpPr>
            <p:nvPr/>
          </p:nvSpPr>
          <p:spPr bwMode="auto">
            <a:xfrm flipV="1">
              <a:off x="1552995" y="37716149"/>
              <a:ext cx="12279282" cy="1334"/>
            </a:xfrm>
            <a:prstGeom prst="straightConnector1">
              <a:avLst/>
            </a:prstGeom>
            <a:noFill/>
            <a:ln w="635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Oval 190"/>
            <p:cNvSpPr>
              <a:spLocks noChangeArrowheads="1"/>
            </p:cNvSpPr>
            <p:nvPr/>
          </p:nvSpPr>
          <p:spPr bwMode="auto">
            <a:xfrm>
              <a:off x="1629264" y="34368441"/>
              <a:ext cx="915226" cy="83659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8919" tIns="39460" rIns="78919" bIns="394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4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</a:t>
              </a:r>
              <a:endParaRPr kumimoji="0" lang="hu-HU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8" name="AutoShape 189"/>
            <p:cNvSpPr>
              <a:spLocks noChangeShapeType="1"/>
            </p:cNvSpPr>
            <p:nvPr/>
          </p:nvSpPr>
          <p:spPr bwMode="auto">
            <a:xfrm>
              <a:off x="2085537" y="35205034"/>
              <a:ext cx="1338" cy="114080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AutoShape 188"/>
            <p:cNvSpPr>
              <a:spLocks noChangeShapeType="1"/>
            </p:cNvSpPr>
            <p:nvPr/>
          </p:nvSpPr>
          <p:spPr bwMode="auto">
            <a:xfrm flipH="1">
              <a:off x="2084200" y="36954275"/>
              <a:ext cx="2676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0" name="Group 183"/>
            <p:cNvGrpSpPr>
              <a:grpSpLocks/>
            </p:cNvGrpSpPr>
            <p:nvPr/>
          </p:nvGrpSpPr>
          <p:grpSpPr bwMode="auto">
            <a:xfrm>
              <a:off x="2849565" y="35509250"/>
              <a:ext cx="610151" cy="608432"/>
              <a:chOff x="3070" y="13307"/>
              <a:chExt cx="456" cy="456"/>
            </a:xfrm>
          </p:grpSpPr>
          <p:sp>
            <p:nvSpPr>
              <p:cNvPr id="823" name="Rectangle 187"/>
              <p:cNvSpPr>
                <a:spLocks noChangeArrowheads="1"/>
              </p:cNvSpPr>
              <p:nvPr/>
            </p:nvSpPr>
            <p:spPr bwMode="auto">
              <a:xfrm>
                <a:off x="3071" y="13307"/>
                <a:ext cx="455" cy="45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AutoShape 186"/>
              <p:cNvSpPr>
                <a:spLocks noChangeShapeType="1"/>
              </p:cNvSpPr>
              <p:nvPr/>
            </p:nvSpPr>
            <p:spPr bwMode="auto">
              <a:xfrm flipV="1">
                <a:off x="3070" y="13307"/>
                <a:ext cx="456" cy="45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Text Box 185"/>
              <p:cNvSpPr txBox="1">
                <a:spLocks noChangeArrowheads="1"/>
              </p:cNvSpPr>
              <p:nvPr/>
            </p:nvSpPr>
            <p:spPr bwMode="auto">
              <a:xfrm>
                <a:off x="3127" y="13364"/>
                <a:ext cx="171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=</a:t>
                </a:r>
                <a:endParaRPr kumimoji="0" lang="hu-HU" altLang="zh-CN" sz="6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6" name="Text Box 184"/>
              <p:cNvSpPr txBox="1">
                <a:spLocks noChangeArrowheads="1"/>
              </p:cNvSpPr>
              <p:nvPr/>
            </p:nvSpPr>
            <p:spPr bwMode="auto">
              <a:xfrm>
                <a:off x="3354" y="13547"/>
                <a:ext cx="1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~</a:t>
                </a:r>
                <a:endParaRPr kumimoji="0" lang="hu-HU" altLang="zh-CN" sz="6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41" name="Group 180"/>
            <p:cNvGrpSpPr>
              <a:grpSpLocks/>
            </p:cNvGrpSpPr>
            <p:nvPr/>
          </p:nvGrpSpPr>
          <p:grpSpPr bwMode="auto">
            <a:xfrm>
              <a:off x="2697026" y="34365771"/>
              <a:ext cx="988819" cy="988701"/>
              <a:chOff x="2956" y="12450"/>
              <a:chExt cx="739" cy="741"/>
            </a:xfrm>
          </p:grpSpPr>
          <p:pic>
            <p:nvPicPr>
              <p:cNvPr id="821" name="Picture 18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56" y="12452"/>
                <a:ext cx="739" cy="739"/>
              </a:xfrm>
              <a:prstGeom prst="rect">
                <a:avLst/>
              </a:prstGeom>
              <a:noFill/>
            </p:spPr>
          </p:pic>
          <p:sp>
            <p:nvSpPr>
              <p:cNvPr id="822" name="AutoShape 181"/>
              <p:cNvSpPr>
                <a:spLocks noChangeArrowheads="1"/>
              </p:cNvSpPr>
              <p:nvPr/>
            </p:nvSpPr>
            <p:spPr bwMode="auto">
              <a:xfrm>
                <a:off x="2956" y="12450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2" name="AutoShape 179"/>
            <p:cNvSpPr>
              <a:spLocks noChangeShapeType="1"/>
            </p:cNvSpPr>
            <p:nvPr/>
          </p:nvSpPr>
          <p:spPr bwMode="auto">
            <a:xfrm>
              <a:off x="3154639" y="35278420"/>
              <a:ext cx="2676" cy="2308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3" name="Group 174"/>
            <p:cNvGrpSpPr>
              <a:grpSpLocks/>
            </p:cNvGrpSpPr>
            <p:nvPr/>
          </p:nvGrpSpPr>
          <p:grpSpPr bwMode="auto">
            <a:xfrm>
              <a:off x="2850902" y="36345843"/>
              <a:ext cx="608813" cy="608432"/>
              <a:chOff x="1816" y="13478"/>
              <a:chExt cx="513" cy="456"/>
            </a:xfrm>
          </p:grpSpPr>
          <p:sp>
            <p:nvSpPr>
              <p:cNvPr id="817" name="AutoShape 178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Rectangle 177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AutoShape 176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AutoShape 175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4" name="Group 171"/>
            <p:cNvGrpSpPr>
              <a:grpSpLocks/>
            </p:cNvGrpSpPr>
            <p:nvPr/>
          </p:nvGrpSpPr>
          <p:grpSpPr bwMode="auto">
            <a:xfrm>
              <a:off x="3843736" y="34371109"/>
              <a:ext cx="988819" cy="986033"/>
              <a:chOff x="4153" y="12452"/>
              <a:chExt cx="739" cy="739"/>
            </a:xfrm>
          </p:grpSpPr>
          <p:pic>
            <p:nvPicPr>
              <p:cNvPr id="815" name="Picture 17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53" y="12452"/>
                <a:ext cx="739" cy="739"/>
              </a:xfrm>
              <a:prstGeom prst="rect">
                <a:avLst/>
              </a:prstGeom>
              <a:noFill/>
            </p:spPr>
          </p:pic>
          <p:sp>
            <p:nvSpPr>
              <p:cNvPr id="816" name="AutoShape 172"/>
              <p:cNvSpPr>
                <a:spLocks noChangeArrowheads="1"/>
              </p:cNvSpPr>
              <p:nvPr/>
            </p:nvSpPr>
            <p:spPr bwMode="auto">
              <a:xfrm>
                <a:off x="4153" y="12452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5" name="Group 168"/>
            <p:cNvGrpSpPr>
              <a:grpSpLocks/>
            </p:cNvGrpSpPr>
            <p:nvPr/>
          </p:nvGrpSpPr>
          <p:grpSpPr bwMode="auto">
            <a:xfrm>
              <a:off x="4985092" y="34368441"/>
              <a:ext cx="988819" cy="986033"/>
              <a:chOff x="5179" y="12452"/>
              <a:chExt cx="739" cy="739"/>
            </a:xfrm>
          </p:grpSpPr>
          <p:pic>
            <p:nvPicPr>
              <p:cNvPr id="813" name="Picture 17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79" y="12452"/>
                <a:ext cx="739" cy="739"/>
              </a:xfrm>
              <a:prstGeom prst="rect">
                <a:avLst/>
              </a:prstGeom>
              <a:noFill/>
            </p:spPr>
          </p:pic>
          <p:sp>
            <p:nvSpPr>
              <p:cNvPr id="814" name="AutoShape 169"/>
              <p:cNvSpPr>
                <a:spLocks noChangeArrowheads="1"/>
              </p:cNvSpPr>
              <p:nvPr/>
            </p:nvSpPr>
            <p:spPr bwMode="auto">
              <a:xfrm>
                <a:off x="5187" y="12452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6" name="Group 163"/>
            <p:cNvGrpSpPr>
              <a:grpSpLocks/>
            </p:cNvGrpSpPr>
            <p:nvPr/>
          </p:nvGrpSpPr>
          <p:grpSpPr bwMode="auto">
            <a:xfrm>
              <a:off x="3993597" y="35509250"/>
              <a:ext cx="610151" cy="608432"/>
              <a:chOff x="3070" y="13307"/>
              <a:chExt cx="456" cy="456"/>
            </a:xfrm>
          </p:grpSpPr>
          <p:sp>
            <p:nvSpPr>
              <p:cNvPr id="809" name="Rectangle 167"/>
              <p:cNvSpPr>
                <a:spLocks noChangeArrowheads="1"/>
              </p:cNvSpPr>
              <p:nvPr/>
            </p:nvSpPr>
            <p:spPr bwMode="auto">
              <a:xfrm>
                <a:off x="3071" y="13307"/>
                <a:ext cx="455" cy="45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AutoShape 166"/>
              <p:cNvSpPr>
                <a:spLocks noChangeShapeType="1"/>
              </p:cNvSpPr>
              <p:nvPr/>
            </p:nvSpPr>
            <p:spPr bwMode="auto">
              <a:xfrm flipV="1">
                <a:off x="3070" y="13307"/>
                <a:ext cx="456" cy="45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Text Box 165"/>
              <p:cNvSpPr txBox="1">
                <a:spLocks noChangeArrowheads="1"/>
              </p:cNvSpPr>
              <p:nvPr/>
            </p:nvSpPr>
            <p:spPr bwMode="auto">
              <a:xfrm>
                <a:off x="3127" y="13364"/>
                <a:ext cx="171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=</a:t>
                </a:r>
                <a:endParaRPr kumimoji="0" lang="hu-HU" altLang="zh-CN" sz="6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2" name="Text Box 164"/>
              <p:cNvSpPr txBox="1">
                <a:spLocks noChangeArrowheads="1"/>
              </p:cNvSpPr>
              <p:nvPr/>
            </p:nvSpPr>
            <p:spPr bwMode="auto">
              <a:xfrm>
                <a:off x="3354" y="13547"/>
                <a:ext cx="1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~</a:t>
                </a:r>
                <a:endParaRPr kumimoji="0" lang="hu-HU" altLang="zh-CN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47" name="AutoShape 162"/>
            <p:cNvSpPr>
              <a:spLocks noChangeShapeType="1"/>
            </p:cNvSpPr>
            <p:nvPr/>
          </p:nvSpPr>
          <p:spPr bwMode="auto">
            <a:xfrm>
              <a:off x="3157316" y="36117682"/>
              <a:ext cx="1338" cy="22816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8" name="Group 157"/>
            <p:cNvGrpSpPr>
              <a:grpSpLocks/>
            </p:cNvGrpSpPr>
            <p:nvPr/>
          </p:nvGrpSpPr>
          <p:grpSpPr bwMode="auto">
            <a:xfrm>
              <a:off x="1781800" y="36345843"/>
              <a:ext cx="608813" cy="608432"/>
              <a:chOff x="1816" y="13478"/>
              <a:chExt cx="513" cy="456"/>
            </a:xfrm>
          </p:grpSpPr>
          <p:sp>
            <p:nvSpPr>
              <p:cNvPr id="805" name="AutoShape 161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Rectangle 160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AutoShape 159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AutoShape 158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9" name="AutoShape 156"/>
            <p:cNvSpPr>
              <a:spLocks noChangeShapeType="1"/>
            </p:cNvSpPr>
            <p:nvPr/>
          </p:nvSpPr>
          <p:spPr bwMode="auto">
            <a:xfrm flipH="1">
              <a:off x="3154639" y="36955610"/>
              <a:ext cx="2676" cy="76187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0" name="Group 151"/>
            <p:cNvGrpSpPr>
              <a:grpSpLocks/>
            </p:cNvGrpSpPr>
            <p:nvPr/>
          </p:nvGrpSpPr>
          <p:grpSpPr bwMode="auto">
            <a:xfrm>
              <a:off x="3993597" y="36345843"/>
              <a:ext cx="608813" cy="608432"/>
              <a:chOff x="1816" y="13478"/>
              <a:chExt cx="513" cy="456"/>
            </a:xfrm>
          </p:grpSpPr>
          <p:sp>
            <p:nvSpPr>
              <p:cNvPr id="801" name="AutoShape 155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Rectangle 154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AutoShape 153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AutoShape 152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1" name="AutoShape 150"/>
            <p:cNvSpPr>
              <a:spLocks noChangeShapeType="1"/>
            </p:cNvSpPr>
            <p:nvPr/>
          </p:nvSpPr>
          <p:spPr bwMode="auto">
            <a:xfrm>
              <a:off x="4298672" y="36117682"/>
              <a:ext cx="1338" cy="22816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AutoShape 149"/>
            <p:cNvSpPr>
              <a:spLocks noChangeShapeType="1"/>
            </p:cNvSpPr>
            <p:nvPr/>
          </p:nvSpPr>
          <p:spPr bwMode="auto">
            <a:xfrm flipH="1">
              <a:off x="4297334" y="36954275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AutoShape 148"/>
            <p:cNvSpPr>
              <a:spLocks noChangeShapeType="1"/>
            </p:cNvSpPr>
            <p:nvPr/>
          </p:nvSpPr>
          <p:spPr bwMode="auto">
            <a:xfrm flipH="1">
              <a:off x="4300009" y="35283757"/>
              <a:ext cx="1338" cy="22549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4" name="Group 143"/>
            <p:cNvGrpSpPr>
              <a:grpSpLocks/>
            </p:cNvGrpSpPr>
            <p:nvPr/>
          </p:nvGrpSpPr>
          <p:grpSpPr bwMode="auto">
            <a:xfrm>
              <a:off x="5136291" y="35514587"/>
              <a:ext cx="610151" cy="608432"/>
              <a:chOff x="3070" y="13307"/>
              <a:chExt cx="456" cy="456"/>
            </a:xfrm>
          </p:grpSpPr>
          <p:sp>
            <p:nvSpPr>
              <p:cNvPr id="797" name="Rectangle 147"/>
              <p:cNvSpPr>
                <a:spLocks noChangeArrowheads="1"/>
              </p:cNvSpPr>
              <p:nvPr/>
            </p:nvSpPr>
            <p:spPr bwMode="auto">
              <a:xfrm>
                <a:off x="3071" y="13307"/>
                <a:ext cx="455" cy="45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AutoShape 146"/>
              <p:cNvSpPr>
                <a:spLocks noChangeShapeType="1"/>
              </p:cNvSpPr>
              <p:nvPr/>
            </p:nvSpPr>
            <p:spPr bwMode="auto">
              <a:xfrm flipV="1">
                <a:off x="3070" y="13307"/>
                <a:ext cx="456" cy="45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Text Box 145"/>
              <p:cNvSpPr txBox="1">
                <a:spLocks noChangeArrowheads="1"/>
              </p:cNvSpPr>
              <p:nvPr/>
            </p:nvSpPr>
            <p:spPr bwMode="auto">
              <a:xfrm>
                <a:off x="3127" y="13364"/>
                <a:ext cx="171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=</a:t>
                </a:r>
                <a:endParaRPr kumimoji="0" lang="hu-HU" altLang="zh-CN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" name="Text Box 144"/>
              <p:cNvSpPr txBox="1">
                <a:spLocks noChangeArrowheads="1"/>
              </p:cNvSpPr>
              <p:nvPr/>
            </p:nvSpPr>
            <p:spPr bwMode="auto">
              <a:xfrm>
                <a:off x="3354" y="13547"/>
                <a:ext cx="1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~</a:t>
                </a:r>
                <a:endParaRPr kumimoji="0" lang="hu-HU" altLang="zh-CN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55" name="AutoShape 142"/>
            <p:cNvSpPr>
              <a:spLocks noChangeShapeType="1"/>
            </p:cNvSpPr>
            <p:nvPr/>
          </p:nvSpPr>
          <p:spPr bwMode="auto">
            <a:xfrm>
              <a:off x="5441367" y="35283757"/>
              <a:ext cx="1338" cy="2308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6" name="Group 137"/>
            <p:cNvGrpSpPr>
              <a:grpSpLocks/>
            </p:cNvGrpSpPr>
            <p:nvPr/>
          </p:nvGrpSpPr>
          <p:grpSpPr bwMode="auto">
            <a:xfrm>
              <a:off x="5137628" y="36351181"/>
              <a:ext cx="608813" cy="608432"/>
              <a:chOff x="1816" y="13478"/>
              <a:chExt cx="513" cy="456"/>
            </a:xfrm>
          </p:grpSpPr>
          <p:sp>
            <p:nvSpPr>
              <p:cNvPr id="793" name="AutoShape 141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Rectangle 140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AutoShape 139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AutoShape 138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7" name="AutoShape 136"/>
            <p:cNvSpPr>
              <a:spLocks noChangeShapeType="1"/>
            </p:cNvSpPr>
            <p:nvPr/>
          </p:nvSpPr>
          <p:spPr bwMode="auto">
            <a:xfrm>
              <a:off x="5442705" y="36123019"/>
              <a:ext cx="1338" cy="22816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AutoShape 135"/>
            <p:cNvSpPr>
              <a:spLocks noChangeShapeType="1"/>
            </p:cNvSpPr>
            <p:nvPr/>
          </p:nvSpPr>
          <p:spPr bwMode="auto">
            <a:xfrm flipH="1">
              <a:off x="5441367" y="36959613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59" name="Group 132"/>
            <p:cNvGrpSpPr>
              <a:grpSpLocks/>
            </p:cNvGrpSpPr>
            <p:nvPr/>
          </p:nvGrpSpPr>
          <p:grpSpPr bwMode="auto">
            <a:xfrm>
              <a:off x="8342259" y="34365771"/>
              <a:ext cx="915226" cy="912648"/>
              <a:chOff x="6832" y="12450"/>
              <a:chExt cx="684" cy="684"/>
            </a:xfrm>
          </p:grpSpPr>
          <p:pic>
            <p:nvPicPr>
              <p:cNvPr id="791" name="Picture 13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34" y="12452"/>
                <a:ext cx="682" cy="682"/>
              </a:xfrm>
              <a:prstGeom prst="rect">
                <a:avLst/>
              </a:prstGeom>
              <a:noFill/>
            </p:spPr>
          </p:pic>
          <p:sp>
            <p:nvSpPr>
              <p:cNvPr id="792" name="AutoShape 133"/>
              <p:cNvSpPr>
                <a:spLocks noChangeArrowheads="1"/>
              </p:cNvSpPr>
              <p:nvPr/>
            </p:nvSpPr>
            <p:spPr bwMode="auto">
              <a:xfrm>
                <a:off x="6832" y="12450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0" name="Group 129"/>
            <p:cNvGrpSpPr>
              <a:grpSpLocks/>
            </p:cNvGrpSpPr>
            <p:nvPr/>
          </p:nvGrpSpPr>
          <p:grpSpPr bwMode="auto">
            <a:xfrm>
              <a:off x="9333753" y="34295056"/>
              <a:ext cx="991494" cy="986033"/>
              <a:chOff x="7231" y="12397"/>
              <a:chExt cx="741" cy="739"/>
            </a:xfrm>
          </p:grpSpPr>
          <p:pic>
            <p:nvPicPr>
              <p:cNvPr id="789" name="Picture 13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33" y="12397"/>
                <a:ext cx="739" cy="739"/>
              </a:xfrm>
              <a:prstGeom prst="rect">
                <a:avLst/>
              </a:prstGeom>
              <a:noFill/>
            </p:spPr>
          </p:pic>
          <p:sp>
            <p:nvSpPr>
              <p:cNvPr id="790" name="AutoShape 130"/>
              <p:cNvSpPr>
                <a:spLocks noChangeArrowheads="1"/>
              </p:cNvSpPr>
              <p:nvPr/>
            </p:nvSpPr>
            <p:spPr bwMode="auto">
              <a:xfrm>
                <a:off x="7231" y="12450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1" name="Group 126"/>
            <p:cNvGrpSpPr>
              <a:grpSpLocks/>
            </p:cNvGrpSpPr>
            <p:nvPr/>
          </p:nvGrpSpPr>
          <p:grpSpPr bwMode="auto">
            <a:xfrm>
              <a:off x="10325248" y="34371109"/>
              <a:ext cx="915226" cy="1211526"/>
              <a:chOff x="8428" y="12454"/>
              <a:chExt cx="684" cy="908"/>
            </a:xfrm>
          </p:grpSpPr>
          <p:pic>
            <p:nvPicPr>
              <p:cNvPr id="787" name="Picture 1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498" y="12566"/>
                <a:ext cx="557" cy="796"/>
              </a:xfrm>
              <a:prstGeom prst="rect">
                <a:avLst/>
              </a:prstGeom>
              <a:noFill/>
            </p:spPr>
          </p:pic>
          <p:sp>
            <p:nvSpPr>
              <p:cNvPr id="788" name="AutoShape 127"/>
              <p:cNvSpPr>
                <a:spLocks noChangeArrowheads="1"/>
              </p:cNvSpPr>
              <p:nvPr/>
            </p:nvSpPr>
            <p:spPr bwMode="auto">
              <a:xfrm>
                <a:off x="8428" y="12454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2" name="Group 123"/>
            <p:cNvGrpSpPr>
              <a:grpSpLocks/>
            </p:cNvGrpSpPr>
            <p:nvPr/>
          </p:nvGrpSpPr>
          <p:grpSpPr bwMode="auto">
            <a:xfrm>
              <a:off x="11316743" y="34365771"/>
              <a:ext cx="915226" cy="1224869"/>
              <a:chOff x="9169" y="12450"/>
              <a:chExt cx="684" cy="918"/>
            </a:xfrm>
          </p:grpSpPr>
          <p:pic>
            <p:nvPicPr>
              <p:cNvPr id="785" name="Picture 12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83" y="12513"/>
                <a:ext cx="508" cy="855"/>
              </a:xfrm>
              <a:prstGeom prst="rect">
                <a:avLst/>
              </a:prstGeom>
              <a:noFill/>
            </p:spPr>
          </p:pic>
          <p:sp>
            <p:nvSpPr>
              <p:cNvPr id="786" name="AutoShape 124"/>
              <p:cNvSpPr>
                <a:spLocks noChangeArrowheads="1"/>
              </p:cNvSpPr>
              <p:nvPr/>
            </p:nvSpPr>
            <p:spPr bwMode="auto">
              <a:xfrm>
                <a:off x="9169" y="12450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3" name="Group 118"/>
            <p:cNvGrpSpPr>
              <a:grpSpLocks/>
            </p:cNvGrpSpPr>
            <p:nvPr/>
          </p:nvGrpSpPr>
          <p:grpSpPr bwMode="auto">
            <a:xfrm>
              <a:off x="6357931" y="35514587"/>
              <a:ext cx="610151" cy="608432"/>
              <a:chOff x="3070" y="13307"/>
              <a:chExt cx="456" cy="456"/>
            </a:xfrm>
          </p:grpSpPr>
          <p:sp>
            <p:nvSpPr>
              <p:cNvPr id="781" name="Rectangle 122"/>
              <p:cNvSpPr>
                <a:spLocks noChangeArrowheads="1"/>
              </p:cNvSpPr>
              <p:nvPr/>
            </p:nvSpPr>
            <p:spPr bwMode="auto">
              <a:xfrm>
                <a:off x="3071" y="13307"/>
                <a:ext cx="455" cy="45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AutoShape 121"/>
              <p:cNvSpPr>
                <a:spLocks noChangeShapeType="1"/>
              </p:cNvSpPr>
              <p:nvPr/>
            </p:nvSpPr>
            <p:spPr bwMode="auto">
              <a:xfrm flipV="1">
                <a:off x="3070" y="13307"/>
                <a:ext cx="456" cy="45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Text Box 120"/>
              <p:cNvSpPr txBox="1">
                <a:spLocks noChangeArrowheads="1"/>
              </p:cNvSpPr>
              <p:nvPr/>
            </p:nvSpPr>
            <p:spPr bwMode="auto">
              <a:xfrm>
                <a:off x="3127" y="13364"/>
                <a:ext cx="171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=</a:t>
                </a:r>
                <a:endParaRPr kumimoji="0" lang="hu-HU" altLang="zh-CN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" name="Text Box 119"/>
              <p:cNvSpPr txBox="1">
                <a:spLocks noChangeArrowheads="1"/>
              </p:cNvSpPr>
              <p:nvPr/>
            </p:nvSpPr>
            <p:spPr bwMode="auto">
              <a:xfrm>
                <a:off x="3354" y="13547"/>
                <a:ext cx="17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~</a:t>
                </a:r>
                <a:endParaRPr kumimoji="0" lang="hu-HU" altLang="zh-CN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64" name="AutoShape 117"/>
            <p:cNvSpPr>
              <a:spLocks noChangeShapeType="1"/>
            </p:cNvSpPr>
            <p:nvPr/>
          </p:nvSpPr>
          <p:spPr bwMode="auto">
            <a:xfrm>
              <a:off x="6663006" y="35283757"/>
              <a:ext cx="1338" cy="23083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5" name="Group 112"/>
            <p:cNvGrpSpPr>
              <a:grpSpLocks/>
            </p:cNvGrpSpPr>
            <p:nvPr/>
          </p:nvGrpSpPr>
          <p:grpSpPr bwMode="auto">
            <a:xfrm>
              <a:off x="6359268" y="36351181"/>
              <a:ext cx="608813" cy="608432"/>
              <a:chOff x="1816" y="13478"/>
              <a:chExt cx="513" cy="456"/>
            </a:xfrm>
          </p:grpSpPr>
          <p:sp>
            <p:nvSpPr>
              <p:cNvPr id="777" name="AutoShape 116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Rectangle 115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AutoShape 114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AutoShape 113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6" name="AutoShape 111"/>
            <p:cNvSpPr>
              <a:spLocks noChangeShapeType="1"/>
            </p:cNvSpPr>
            <p:nvPr/>
          </p:nvSpPr>
          <p:spPr bwMode="auto">
            <a:xfrm>
              <a:off x="6664345" y="36123019"/>
              <a:ext cx="1338" cy="22816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AutoShape 110"/>
            <p:cNvSpPr>
              <a:spLocks noChangeShapeType="1"/>
            </p:cNvSpPr>
            <p:nvPr/>
          </p:nvSpPr>
          <p:spPr bwMode="auto">
            <a:xfrm flipH="1">
              <a:off x="6663006" y="36959613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AutoShape 109"/>
            <p:cNvSpPr>
              <a:spLocks noChangeArrowheads="1"/>
            </p:cNvSpPr>
            <p:nvPr/>
          </p:nvSpPr>
          <p:spPr bwMode="auto">
            <a:xfrm>
              <a:off x="6205393" y="34371109"/>
              <a:ext cx="915226" cy="91264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9" name="Group 103"/>
            <p:cNvGrpSpPr>
              <a:grpSpLocks/>
            </p:cNvGrpSpPr>
            <p:nvPr/>
          </p:nvGrpSpPr>
          <p:grpSpPr bwMode="auto">
            <a:xfrm>
              <a:off x="6281662" y="34596603"/>
              <a:ext cx="762688" cy="532377"/>
              <a:chOff x="5236" y="12623"/>
              <a:chExt cx="570" cy="399"/>
            </a:xfrm>
          </p:grpSpPr>
          <p:sp>
            <p:nvSpPr>
              <p:cNvPr id="772" name="Rectangle 108"/>
              <p:cNvSpPr>
                <a:spLocks noChangeArrowheads="1"/>
              </p:cNvSpPr>
              <p:nvPr/>
            </p:nvSpPr>
            <p:spPr bwMode="auto">
              <a:xfrm>
                <a:off x="5236" y="12737"/>
                <a:ext cx="564" cy="2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Rectangle 107"/>
              <p:cNvSpPr>
                <a:spLocks noChangeArrowheads="1"/>
              </p:cNvSpPr>
              <p:nvPr/>
            </p:nvSpPr>
            <p:spPr bwMode="auto">
              <a:xfrm>
                <a:off x="5293" y="12623"/>
                <a:ext cx="88" cy="1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Rectangle 106"/>
              <p:cNvSpPr>
                <a:spLocks noChangeArrowheads="1"/>
              </p:cNvSpPr>
              <p:nvPr/>
            </p:nvSpPr>
            <p:spPr bwMode="auto">
              <a:xfrm>
                <a:off x="5661" y="12623"/>
                <a:ext cx="88" cy="1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Text Box 105"/>
              <p:cNvSpPr txBox="1">
                <a:spLocks noChangeArrowheads="1"/>
              </p:cNvSpPr>
              <p:nvPr/>
            </p:nvSpPr>
            <p:spPr bwMode="auto">
              <a:xfrm>
                <a:off x="5293" y="12680"/>
                <a:ext cx="171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32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+</a:t>
                </a:r>
                <a:endParaRPr kumimoji="0" lang="hu-HU" altLang="zh-CN" sz="6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6" name="Text Box 104"/>
              <p:cNvSpPr txBox="1">
                <a:spLocks noChangeArrowheads="1"/>
              </p:cNvSpPr>
              <p:nvPr/>
            </p:nvSpPr>
            <p:spPr bwMode="auto">
              <a:xfrm>
                <a:off x="5635" y="12680"/>
                <a:ext cx="171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altLang="zh-CN" sz="2800" b="1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-</a:t>
                </a:r>
                <a:endParaRPr kumimoji="0" lang="hu-HU" altLang="zh-CN" sz="6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70" name="Group 98"/>
            <p:cNvGrpSpPr>
              <a:grpSpLocks/>
            </p:cNvGrpSpPr>
            <p:nvPr/>
          </p:nvGrpSpPr>
          <p:grpSpPr bwMode="auto">
            <a:xfrm>
              <a:off x="8494796" y="36345843"/>
              <a:ext cx="608813" cy="608432"/>
              <a:chOff x="1816" y="13478"/>
              <a:chExt cx="513" cy="456"/>
            </a:xfrm>
          </p:grpSpPr>
          <p:sp>
            <p:nvSpPr>
              <p:cNvPr id="768" name="AutoShape 102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Rectangle 101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AutoShape 100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AutoShape 99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1" name="AutoShape 97"/>
            <p:cNvSpPr>
              <a:spLocks noChangeShapeType="1"/>
            </p:cNvSpPr>
            <p:nvPr/>
          </p:nvSpPr>
          <p:spPr bwMode="auto">
            <a:xfrm flipH="1">
              <a:off x="8798533" y="36954275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AutoShape 96"/>
            <p:cNvSpPr>
              <a:spLocks noChangeShapeType="1"/>
            </p:cNvSpPr>
            <p:nvPr/>
          </p:nvSpPr>
          <p:spPr bwMode="auto">
            <a:xfrm flipV="1">
              <a:off x="8799871" y="35278420"/>
              <a:ext cx="1338" cy="106742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3" name="Group 91"/>
            <p:cNvGrpSpPr>
              <a:grpSpLocks/>
            </p:cNvGrpSpPr>
            <p:nvPr/>
          </p:nvGrpSpPr>
          <p:grpSpPr bwMode="auto">
            <a:xfrm flipV="1">
              <a:off x="8496133" y="33151577"/>
              <a:ext cx="608813" cy="608432"/>
              <a:chOff x="1816" y="13478"/>
              <a:chExt cx="513" cy="456"/>
            </a:xfrm>
          </p:grpSpPr>
          <p:sp>
            <p:nvSpPr>
              <p:cNvPr id="764" name="AutoShape 95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Rectangle 94"/>
              <p:cNvSpPr>
                <a:spLocks noChangeArrowheads="1"/>
              </p:cNvSpPr>
              <p:nvPr/>
            </p:nvSpPr>
            <p:spPr bwMode="auto">
              <a:xfrm flipH="1"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AutoShape 93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AutoShape 92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4" name="AutoShape 90"/>
            <p:cNvSpPr>
              <a:spLocks noChangeShapeType="1"/>
            </p:cNvSpPr>
            <p:nvPr/>
          </p:nvSpPr>
          <p:spPr bwMode="auto">
            <a:xfrm flipV="1">
              <a:off x="8799871" y="33760009"/>
              <a:ext cx="1338" cy="60576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AutoShape 89"/>
            <p:cNvSpPr>
              <a:spLocks noChangeShapeType="1"/>
            </p:cNvSpPr>
            <p:nvPr/>
          </p:nvSpPr>
          <p:spPr bwMode="auto">
            <a:xfrm flipV="1">
              <a:off x="8801209" y="32325658"/>
              <a:ext cx="5352" cy="82592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6" name="Group 84"/>
            <p:cNvGrpSpPr>
              <a:grpSpLocks/>
            </p:cNvGrpSpPr>
            <p:nvPr/>
          </p:nvGrpSpPr>
          <p:grpSpPr bwMode="auto">
            <a:xfrm flipV="1">
              <a:off x="9487629" y="33151577"/>
              <a:ext cx="608813" cy="608432"/>
              <a:chOff x="1816" y="13478"/>
              <a:chExt cx="513" cy="456"/>
            </a:xfrm>
          </p:grpSpPr>
          <p:sp>
            <p:nvSpPr>
              <p:cNvPr id="760" name="AutoShape 88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Rectangle 87"/>
              <p:cNvSpPr>
                <a:spLocks noChangeArrowheads="1"/>
              </p:cNvSpPr>
              <p:nvPr/>
            </p:nvSpPr>
            <p:spPr bwMode="auto">
              <a:xfrm flipH="1"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AutoShape 86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AutoShape 85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7" name="AutoShape 83"/>
            <p:cNvSpPr>
              <a:spLocks noChangeShapeType="1"/>
            </p:cNvSpPr>
            <p:nvPr/>
          </p:nvSpPr>
          <p:spPr bwMode="auto">
            <a:xfrm flipV="1">
              <a:off x="9791367" y="33760009"/>
              <a:ext cx="1338" cy="60576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AutoShape 82"/>
            <p:cNvSpPr>
              <a:spLocks noChangeShapeType="1"/>
            </p:cNvSpPr>
            <p:nvPr/>
          </p:nvSpPr>
          <p:spPr bwMode="auto">
            <a:xfrm flipV="1">
              <a:off x="9794043" y="32322989"/>
              <a:ext cx="2676" cy="82858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9" name="Group 77"/>
            <p:cNvGrpSpPr>
              <a:grpSpLocks/>
            </p:cNvGrpSpPr>
            <p:nvPr/>
          </p:nvGrpSpPr>
          <p:grpSpPr bwMode="auto">
            <a:xfrm flipV="1">
              <a:off x="10477786" y="33151577"/>
              <a:ext cx="608813" cy="608432"/>
              <a:chOff x="1816" y="13478"/>
              <a:chExt cx="513" cy="456"/>
            </a:xfrm>
          </p:grpSpPr>
          <p:sp>
            <p:nvSpPr>
              <p:cNvPr id="756" name="AutoShape 81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Rectangle 80"/>
              <p:cNvSpPr>
                <a:spLocks noChangeArrowheads="1"/>
              </p:cNvSpPr>
              <p:nvPr/>
            </p:nvSpPr>
            <p:spPr bwMode="auto">
              <a:xfrm flipH="1"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AutoShape 79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AutoShape 78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0" name="AutoShape 76"/>
            <p:cNvSpPr>
              <a:spLocks noChangeShapeType="1"/>
            </p:cNvSpPr>
            <p:nvPr/>
          </p:nvSpPr>
          <p:spPr bwMode="auto">
            <a:xfrm flipV="1">
              <a:off x="10781523" y="33760009"/>
              <a:ext cx="1338" cy="60576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AutoShape 75"/>
            <p:cNvSpPr>
              <a:spLocks noChangeShapeType="1"/>
            </p:cNvSpPr>
            <p:nvPr/>
          </p:nvSpPr>
          <p:spPr bwMode="auto">
            <a:xfrm flipV="1">
              <a:off x="10782861" y="32322989"/>
              <a:ext cx="5352" cy="82858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2" name="Group 70"/>
            <p:cNvGrpSpPr>
              <a:grpSpLocks/>
            </p:cNvGrpSpPr>
            <p:nvPr/>
          </p:nvGrpSpPr>
          <p:grpSpPr bwMode="auto">
            <a:xfrm flipV="1">
              <a:off x="11469281" y="33151577"/>
              <a:ext cx="608813" cy="608432"/>
              <a:chOff x="1816" y="13478"/>
              <a:chExt cx="513" cy="456"/>
            </a:xfrm>
          </p:grpSpPr>
          <p:sp>
            <p:nvSpPr>
              <p:cNvPr id="752" name="AutoShape 74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Rectangle 73"/>
              <p:cNvSpPr>
                <a:spLocks noChangeArrowheads="1"/>
              </p:cNvSpPr>
              <p:nvPr/>
            </p:nvSpPr>
            <p:spPr bwMode="auto">
              <a:xfrm flipH="1"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AutoShape 72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AutoShape 71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3" name="AutoShape 69"/>
            <p:cNvSpPr>
              <a:spLocks noChangeShapeType="1"/>
            </p:cNvSpPr>
            <p:nvPr/>
          </p:nvSpPr>
          <p:spPr bwMode="auto">
            <a:xfrm flipV="1">
              <a:off x="11773018" y="33760009"/>
              <a:ext cx="1338" cy="60576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AutoShape 68"/>
            <p:cNvSpPr>
              <a:spLocks noChangeShapeType="1"/>
            </p:cNvSpPr>
            <p:nvPr/>
          </p:nvSpPr>
          <p:spPr bwMode="auto">
            <a:xfrm flipV="1">
              <a:off x="11774356" y="32322989"/>
              <a:ext cx="2676" cy="82858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5" name="Group 63"/>
            <p:cNvGrpSpPr>
              <a:grpSpLocks/>
            </p:cNvGrpSpPr>
            <p:nvPr/>
          </p:nvGrpSpPr>
          <p:grpSpPr bwMode="auto">
            <a:xfrm>
              <a:off x="9487629" y="36345843"/>
              <a:ext cx="608813" cy="608432"/>
              <a:chOff x="1816" y="13478"/>
              <a:chExt cx="513" cy="456"/>
            </a:xfrm>
          </p:grpSpPr>
          <p:sp>
            <p:nvSpPr>
              <p:cNvPr id="748" name="AutoShape 67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Rectangle 66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AutoShape 65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AutoShape 64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6" name="AutoShape 62"/>
            <p:cNvSpPr>
              <a:spLocks noChangeShapeType="1"/>
            </p:cNvSpPr>
            <p:nvPr/>
          </p:nvSpPr>
          <p:spPr bwMode="auto">
            <a:xfrm flipH="1">
              <a:off x="9791367" y="36954275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AutoShape 61"/>
            <p:cNvSpPr>
              <a:spLocks noChangeShapeType="1"/>
            </p:cNvSpPr>
            <p:nvPr/>
          </p:nvSpPr>
          <p:spPr bwMode="auto">
            <a:xfrm flipV="1">
              <a:off x="9792705" y="35278420"/>
              <a:ext cx="1338" cy="106742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8" name="Group 56"/>
            <p:cNvGrpSpPr>
              <a:grpSpLocks/>
            </p:cNvGrpSpPr>
            <p:nvPr/>
          </p:nvGrpSpPr>
          <p:grpSpPr bwMode="auto">
            <a:xfrm>
              <a:off x="10477786" y="36345843"/>
              <a:ext cx="608813" cy="608432"/>
              <a:chOff x="1816" y="13478"/>
              <a:chExt cx="513" cy="456"/>
            </a:xfrm>
          </p:grpSpPr>
          <p:sp>
            <p:nvSpPr>
              <p:cNvPr id="744" name="AutoShape 60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Rectangle 59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AutoShape 58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AutoShape 57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9" name="AutoShape 55"/>
            <p:cNvSpPr>
              <a:spLocks noChangeShapeType="1"/>
            </p:cNvSpPr>
            <p:nvPr/>
          </p:nvSpPr>
          <p:spPr bwMode="auto">
            <a:xfrm flipH="1">
              <a:off x="10781523" y="36954275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AutoShape 54"/>
            <p:cNvSpPr>
              <a:spLocks noChangeShapeType="1"/>
            </p:cNvSpPr>
            <p:nvPr/>
          </p:nvSpPr>
          <p:spPr bwMode="auto">
            <a:xfrm flipV="1">
              <a:off x="10782861" y="35278420"/>
              <a:ext cx="1338" cy="106742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91" name="Group 49"/>
            <p:cNvGrpSpPr>
              <a:grpSpLocks/>
            </p:cNvGrpSpPr>
            <p:nvPr/>
          </p:nvGrpSpPr>
          <p:grpSpPr bwMode="auto">
            <a:xfrm>
              <a:off x="11469281" y="36351181"/>
              <a:ext cx="608813" cy="608432"/>
              <a:chOff x="1816" y="13478"/>
              <a:chExt cx="513" cy="456"/>
            </a:xfrm>
          </p:grpSpPr>
          <p:sp>
            <p:nvSpPr>
              <p:cNvPr id="740" name="AutoShape 53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Rectangle 52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AutoShape 51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AutoShape 50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2" name="AutoShape 48"/>
            <p:cNvSpPr>
              <a:spLocks noChangeShapeType="1"/>
            </p:cNvSpPr>
            <p:nvPr/>
          </p:nvSpPr>
          <p:spPr bwMode="auto">
            <a:xfrm flipH="1">
              <a:off x="11773018" y="36959613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AutoShape 47"/>
            <p:cNvSpPr>
              <a:spLocks noChangeShapeType="1"/>
            </p:cNvSpPr>
            <p:nvPr/>
          </p:nvSpPr>
          <p:spPr bwMode="auto">
            <a:xfrm flipV="1">
              <a:off x="11774356" y="35283757"/>
              <a:ext cx="1338" cy="106742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Oval 46"/>
            <p:cNvSpPr>
              <a:spLocks noChangeArrowheads="1"/>
            </p:cNvSpPr>
            <p:nvPr/>
          </p:nvSpPr>
          <p:spPr bwMode="auto">
            <a:xfrm>
              <a:off x="1629264" y="33227632"/>
              <a:ext cx="915226" cy="83659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8919" tIns="39460" rIns="78919" bIns="394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4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</a:t>
              </a:r>
              <a:endParaRPr kumimoji="0" lang="hu-HU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" name="AutoShape 45" descr="Világos függőleges"/>
            <p:cNvSpPr>
              <a:spLocks noChangeArrowheads="1"/>
            </p:cNvSpPr>
            <p:nvPr/>
          </p:nvSpPr>
          <p:spPr bwMode="auto">
            <a:xfrm rot="10800000">
              <a:off x="2010608" y="33912117"/>
              <a:ext cx="153875" cy="684486"/>
            </a:xfrm>
            <a:prstGeom prst="can">
              <a:avLst>
                <a:gd name="adj" fmla="val 111522"/>
              </a:avLst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96" name="Group 40"/>
            <p:cNvGrpSpPr>
              <a:grpSpLocks/>
            </p:cNvGrpSpPr>
            <p:nvPr/>
          </p:nvGrpSpPr>
          <p:grpSpPr bwMode="auto">
            <a:xfrm flipV="1">
              <a:off x="7350762" y="34528555"/>
              <a:ext cx="608813" cy="608432"/>
              <a:chOff x="1816" y="13478"/>
              <a:chExt cx="513" cy="456"/>
            </a:xfrm>
          </p:grpSpPr>
          <p:sp>
            <p:nvSpPr>
              <p:cNvPr id="736" name="AutoShape 44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Rectangle 43"/>
              <p:cNvSpPr>
                <a:spLocks noChangeArrowheads="1"/>
              </p:cNvSpPr>
              <p:nvPr/>
            </p:nvSpPr>
            <p:spPr bwMode="auto">
              <a:xfrm flipH="1"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AutoShape 42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AutoShape 41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97" name="AutoShape 39"/>
            <p:cNvSpPr>
              <a:spLocks noChangeShapeType="1"/>
            </p:cNvSpPr>
            <p:nvPr/>
          </p:nvSpPr>
          <p:spPr bwMode="auto">
            <a:xfrm flipV="1">
              <a:off x="7654501" y="35136986"/>
              <a:ext cx="1338" cy="2580497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AutoShape 38"/>
            <p:cNvSpPr>
              <a:spLocks noChangeShapeType="1"/>
            </p:cNvSpPr>
            <p:nvPr/>
          </p:nvSpPr>
          <p:spPr bwMode="auto">
            <a:xfrm flipH="1" flipV="1">
              <a:off x="7653163" y="32321655"/>
              <a:ext cx="2676" cy="220689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99" name="Group 35"/>
            <p:cNvGrpSpPr>
              <a:grpSpLocks/>
            </p:cNvGrpSpPr>
            <p:nvPr/>
          </p:nvGrpSpPr>
          <p:grpSpPr bwMode="auto">
            <a:xfrm>
              <a:off x="12384506" y="34365771"/>
              <a:ext cx="915226" cy="1224869"/>
              <a:chOff x="9169" y="12450"/>
              <a:chExt cx="684" cy="918"/>
            </a:xfrm>
          </p:grpSpPr>
          <p:pic>
            <p:nvPicPr>
              <p:cNvPr id="734" name="Picture 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83" y="12513"/>
                <a:ext cx="508" cy="855"/>
              </a:xfrm>
              <a:prstGeom prst="rect">
                <a:avLst/>
              </a:prstGeom>
              <a:noFill/>
            </p:spPr>
          </p:pic>
          <p:sp>
            <p:nvSpPr>
              <p:cNvPr id="735" name="AutoShape 36"/>
              <p:cNvSpPr>
                <a:spLocks noChangeArrowheads="1"/>
              </p:cNvSpPr>
              <p:nvPr/>
            </p:nvSpPr>
            <p:spPr bwMode="auto">
              <a:xfrm>
                <a:off x="9169" y="12450"/>
                <a:ext cx="684" cy="684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0" name="Group 30"/>
            <p:cNvGrpSpPr>
              <a:grpSpLocks/>
            </p:cNvGrpSpPr>
            <p:nvPr/>
          </p:nvGrpSpPr>
          <p:grpSpPr bwMode="auto">
            <a:xfrm flipV="1">
              <a:off x="12537044" y="33151577"/>
              <a:ext cx="608813" cy="608432"/>
              <a:chOff x="1816" y="13478"/>
              <a:chExt cx="513" cy="456"/>
            </a:xfrm>
          </p:grpSpPr>
          <p:sp>
            <p:nvSpPr>
              <p:cNvPr id="730" name="AutoShape 34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Rectangle 33"/>
              <p:cNvSpPr>
                <a:spLocks noChangeArrowheads="1"/>
              </p:cNvSpPr>
              <p:nvPr/>
            </p:nvSpPr>
            <p:spPr bwMode="auto">
              <a:xfrm flipH="1"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AutoShape 32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AutoShape 31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1" name="AutoShape 29"/>
            <p:cNvSpPr>
              <a:spLocks noChangeShapeType="1"/>
            </p:cNvSpPr>
            <p:nvPr/>
          </p:nvSpPr>
          <p:spPr bwMode="auto">
            <a:xfrm flipV="1">
              <a:off x="12840782" y="33760009"/>
              <a:ext cx="1338" cy="605763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AutoShape 28"/>
            <p:cNvSpPr>
              <a:spLocks noChangeShapeType="1"/>
            </p:cNvSpPr>
            <p:nvPr/>
          </p:nvSpPr>
          <p:spPr bwMode="auto">
            <a:xfrm flipV="1">
              <a:off x="12842120" y="32322989"/>
              <a:ext cx="6691" cy="82858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3" name="Group 23"/>
            <p:cNvGrpSpPr>
              <a:grpSpLocks/>
            </p:cNvGrpSpPr>
            <p:nvPr/>
          </p:nvGrpSpPr>
          <p:grpSpPr bwMode="auto">
            <a:xfrm>
              <a:off x="12537044" y="36351181"/>
              <a:ext cx="608813" cy="608432"/>
              <a:chOff x="1816" y="13478"/>
              <a:chExt cx="513" cy="456"/>
            </a:xfrm>
          </p:grpSpPr>
          <p:sp>
            <p:nvSpPr>
              <p:cNvPr id="726" name="AutoShape 27"/>
              <p:cNvSpPr>
                <a:spLocks noChangeShapeType="1"/>
              </p:cNvSpPr>
              <p:nvPr/>
            </p:nvSpPr>
            <p:spPr bwMode="auto">
              <a:xfrm flipH="1">
                <a:off x="1914" y="13592"/>
                <a:ext cx="160" cy="18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Rectangle 26"/>
              <p:cNvSpPr>
                <a:spLocks noChangeArrowheads="1"/>
              </p:cNvSpPr>
              <p:nvPr/>
            </p:nvSpPr>
            <p:spPr bwMode="auto">
              <a:xfrm>
                <a:off x="1816" y="13478"/>
                <a:ext cx="513" cy="456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AutoShape 25"/>
              <p:cNvSpPr>
                <a:spLocks noChangeShapeType="1"/>
              </p:cNvSpPr>
              <p:nvPr/>
            </p:nvSpPr>
            <p:spPr bwMode="auto">
              <a:xfrm>
                <a:off x="2073" y="13478"/>
                <a:ext cx="5" cy="12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AutoShape 24"/>
              <p:cNvSpPr>
                <a:spLocks noChangeShapeType="1"/>
              </p:cNvSpPr>
              <p:nvPr/>
            </p:nvSpPr>
            <p:spPr bwMode="auto">
              <a:xfrm flipV="1">
                <a:off x="2073" y="13810"/>
                <a:ext cx="0" cy="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4" name="AutoShape 22"/>
            <p:cNvSpPr>
              <a:spLocks noChangeShapeType="1"/>
            </p:cNvSpPr>
            <p:nvPr/>
          </p:nvSpPr>
          <p:spPr bwMode="auto">
            <a:xfrm flipH="1">
              <a:off x="12840782" y="36959613"/>
              <a:ext cx="1338" cy="76320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AutoShape 21"/>
            <p:cNvSpPr>
              <a:spLocks noChangeShapeType="1"/>
            </p:cNvSpPr>
            <p:nvPr/>
          </p:nvSpPr>
          <p:spPr bwMode="auto">
            <a:xfrm flipV="1">
              <a:off x="12842120" y="35283757"/>
              <a:ext cx="1338" cy="106742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AutoShape 20"/>
            <p:cNvSpPr>
              <a:spLocks noChangeArrowheads="1"/>
            </p:cNvSpPr>
            <p:nvPr/>
          </p:nvSpPr>
          <p:spPr bwMode="auto">
            <a:xfrm>
              <a:off x="4866006" y="32475098"/>
              <a:ext cx="2178345" cy="6724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8919" tIns="39460" rIns="78919" bIns="394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Regulator</a:t>
              </a:r>
              <a:endParaRPr kumimoji="0" lang="hu-HU" altLang="zh-CN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7" name="Text Box 19"/>
            <p:cNvSpPr txBox="1">
              <a:spLocks noChangeArrowheads="1"/>
            </p:cNvSpPr>
            <p:nvPr/>
          </p:nvSpPr>
          <p:spPr bwMode="auto">
            <a:xfrm>
              <a:off x="3044920" y="33607901"/>
              <a:ext cx="2209120" cy="60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8919" tIns="39460" rIns="78919" bIns="394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2400" b="1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Renewables</a:t>
              </a:r>
              <a:endParaRPr kumimoji="0" lang="hu-HU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8" name="Text Box 18"/>
            <p:cNvSpPr txBox="1">
              <a:spLocks noChangeArrowheads="1"/>
            </p:cNvSpPr>
            <p:nvPr/>
          </p:nvSpPr>
          <p:spPr bwMode="auto">
            <a:xfrm>
              <a:off x="9939890" y="35742748"/>
              <a:ext cx="2209120" cy="60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8919" tIns="39460" rIns="78919" bIns="394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2400" b="1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Consumers</a:t>
              </a:r>
              <a:endParaRPr kumimoji="0" lang="hu-HU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9" name="Text Box 17"/>
            <p:cNvSpPr txBox="1">
              <a:spLocks noChangeArrowheads="1"/>
            </p:cNvSpPr>
            <p:nvPr/>
          </p:nvSpPr>
          <p:spPr bwMode="auto">
            <a:xfrm>
              <a:off x="1765745" y="32627204"/>
              <a:ext cx="702476" cy="60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Biogas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motor</a:t>
              </a:r>
              <a:endParaRPr kumimoji="0" lang="hu-HU" altLang="zh-CN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0" name="Text Box 16"/>
            <p:cNvSpPr txBox="1">
              <a:spLocks noChangeArrowheads="1"/>
            </p:cNvSpPr>
            <p:nvPr/>
          </p:nvSpPr>
          <p:spPr bwMode="auto">
            <a:xfrm>
              <a:off x="2656886" y="34062890"/>
              <a:ext cx="1065087" cy="35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Solar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panel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1" name="Text Box 15"/>
            <p:cNvSpPr txBox="1">
              <a:spLocks noChangeArrowheads="1"/>
            </p:cNvSpPr>
            <p:nvPr/>
          </p:nvSpPr>
          <p:spPr bwMode="auto">
            <a:xfrm>
              <a:off x="3767467" y="34092244"/>
              <a:ext cx="1065087" cy="35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Water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turb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hu-HU" altLang="zh-CN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2" name="Text Box 14"/>
            <p:cNvSpPr txBox="1">
              <a:spLocks noChangeArrowheads="1"/>
            </p:cNvSpPr>
            <p:nvPr/>
          </p:nvSpPr>
          <p:spPr bwMode="auto">
            <a:xfrm>
              <a:off x="4987767" y="34064224"/>
              <a:ext cx="1065087" cy="35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Wind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turb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hu-HU" altLang="zh-CN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3" name="Text Box 13"/>
            <p:cNvSpPr txBox="1">
              <a:spLocks noChangeArrowheads="1"/>
            </p:cNvSpPr>
            <p:nvPr/>
          </p:nvSpPr>
          <p:spPr bwMode="auto">
            <a:xfrm>
              <a:off x="6111730" y="33671946"/>
              <a:ext cx="1372839" cy="62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8919" tIns="39460" rIns="78919" bIns="394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24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Battery</a:t>
              </a:r>
              <a:endParaRPr kumimoji="0" lang="hu-HU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4" name="Text Box 12"/>
            <p:cNvSpPr txBox="1">
              <a:spLocks noChangeArrowheads="1"/>
            </p:cNvSpPr>
            <p:nvPr/>
          </p:nvSpPr>
          <p:spPr bwMode="auto">
            <a:xfrm>
              <a:off x="8268666" y="35365147"/>
              <a:ext cx="1065087" cy="35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Car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charger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5" name="Text Box 11"/>
            <p:cNvSpPr txBox="1">
              <a:spLocks noChangeArrowheads="1"/>
            </p:cNvSpPr>
            <p:nvPr/>
          </p:nvSpPr>
          <p:spPr bwMode="auto">
            <a:xfrm>
              <a:off x="9336429" y="35365147"/>
              <a:ext cx="897831" cy="53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Paddock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light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" name="Text Box 10"/>
            <p:cNvSpPr txBox="1">
              <a:spLocks noChangeArrowheads="1"/>
            </p:cNvSpPr>
            <p:nvPr/>
          </p:nvSpPr>
          <p:spPr bwMode="auto">
            <a:xfrm>
              <a:off x="10266374" y="35354472"/>
              <a:ext cx="1319317" cy="70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Watering</a:t>
              </a: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pump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" name="Text Box 9"/>
            <p:cNvSpPr txBox="1">
              <a:spLocks noChangeArrowheads="1"/>
            </p:cNvSpPr>
            <p:nvPr/>
          </p:nvSpPr>
          <p:spPr bwMode="auto">
            <a:xfrm>
              <a:off x="11803793" y="35374487"/>
              <a:ext cx="686420" cy="35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Offices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" name="Text Box 8"/>
            <p:cNvSpPr txBox="1">
              <a:spLocks noChangeArrowheads="1"/>
            </p:cNvSpPr>
            <p:nvPr/>
          </p:nvSpPr>
          <p:spPr bwMode="auto">
            <a:xfrm>
              <a:off x="12872894" y="35390499"/>
              <a:ext cx="686420" cy="58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Visitor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center</a:t>
              </a:r>
              <a:endParaRPr kumimoji="0" lang="hu-HU" altLang="zh-CN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" name="AutoShape 7"/>
            <p:cNvSpPr>
              <a:spLocks noChangeShapeType="1"/>
            </p:cNvSpPr>
            <p:nvPr/>
          </p:nvSpPr>
          <p:spPr bwMode="auto">
            <a:xfrm>
              <a:off x="7044351" y="32811335"/>
              <a:ext cx="1255090" cy="120885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AutoShape 6"/>
            <p:cNvSpPr>
              <a:spLocks noChangeShapeType="1"/>
            </p:cNvSpPr>
            <p:nvPr/>
          </p:nvSpPr>
          <p:spPr bwMode="auto">
            <a:xfrm>
              <a:off x="6479693" y="33154245"/>
              <a:ext cx="260920" cy="51770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AutoShape 5"/>
            <p:cNvSpPr>
              <a:spLocks noChangeShapeType="1"/>
            </p:cNvSpPr>
            <p:nvPr/>
          </p:nvSpPr>
          <p:spPr bwMode="auto">
            <a:xfrm>
              <a:off x="5117558" y="33143570"/>
              <a:ext cx="1338" cy="552392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Text Box 4"/>
            <p:cNvSpPr txBox="1">
              <a:spLocks noChangeArrowheads="1"/>
            </p:cNvSpPr>
            <p:nvPr/>
          </p:nvSpPr>
          <p:spPr bwMode="auto">
            <a:xfrm>
              <a:off x="2322563" y="29829198"/>
              <a:ext cx="4246971" cy="42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 kV Public </a:t>
              </a:r>
              <a:r>
                <a:rPr kumimoji="0" lang="hu-HU" altLang="zh-CN" sz="24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electric</a:t>
              </a:r>
              <a:r>
                <a:rPr kumimoji="0" lang="hu-HU" altLang="zh-CN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hu-HU" altLang="zh-CN" sz="24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network</a:t>
              </a:r>
              <a:endParaRPr kumimoji="0" lang="hu-HU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" name="Text Box 3"/>
            <p:cNvSpPr txBox="1">
              <a:spLocks noChangeArrowheads="1"/>
            </p:cNvSpPr>
            <p:nvPr/>
          </p:nvSpPr>
          <p:spPr bwMode="auto">
            <a:xfrm>
              <a:off x="11779708" y="31948051"/>
              <a:ext cx="2069963" cy="37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„BLACK” </a:t>
              </a:r>
              <a:r>
                <a:rPr kumimoji="0" lang="hu-HU" altLang="zh-CN" sz="20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busbar</a:t>
              </a:r>
              <a:endParaRPr kumimoji="0" lang="hu-HU" altLang="zh-CN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" name="Text Box 2"/>
            <p:cNvSpPr txBox="1">
              <a:spLocks noChangeArrowheads="1"/>
            </p:cNvSpPr>
            <p:nvPr/>
          </p:nvSpPr>
          <p:spPr bwMode="auto">
            <a:xfrm>
              <a:off x="1554334" y="31938712"/>
              <a:ext cx="790787" cy="380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zh-CN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0,4 kV</a:t>
              </a:r>
              <a:endParaRPr kumimoji="0" lang="hu-HU" altLang="zh-CN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25" name="Egyenes összekötő 724"/>
            <p:cNvCxnSpPr/>
            <p:nvPr/>
          </p:nvCxnSpPr>
          <p:spPr>
            <a:xfrm rot="5400000" flipH="1" flipV="1">
              <a:off x="7118434" y="30190420"/>
              <a:ext cx="307075" cy="5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8" name="Csoportba foglalás 827"/>
          <p:cNvGrpSpPr/>
          <p:nvPr/>
        </p:nvGrpSpPr>
        <p:grpSpPr>
          <a:xfrm>
            <a:off x="18092315" y="15895650"/>
            <a:ext cx="7956884" cy="22826536"/>
            <a:chOff x="2141359" y="11728317"/>
            <a:chExt cx="6462802" cy="22090365"/>
          </a:xfrm>
        </p:grpSpPr>
        <p:grpSp>
          <p:nvGrpSpPr>
            <p:cNvPr id="829" name="Csoportba foglalás 125"/>
            <p:cNvGrpSpPr/>
            <p:nvPr/>
          </p:nvGrpSpPr>
          <p:grpSpPr>
            <a:xfrm>
              <a:off x="4186087" y="16145595"/>
              <a:ext cx="2446371" cy="1387494"/>
              <a:chOff x="2433463" y="14868435"/>
              <a:chExt cx="2446371" cy="1387494"/>
            </a:xfrm>
          </p:grpSpPr>
          <p:sp>
            <p:nvSpPr>
              <p:cNvPr id="974" name="Téglalap 973"/>
              <p:cNvSpPr/>
              <p:nvPr/>
            </p:nvSpPr>
            <p:spPr>
              <a:xfrm>
                <a:off x="2981158" y="14868435"/>
                <a:ext cx="1350981" cy="138749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72"/>
              <p:cNvSpPr>
                <a:spLocks noChangeArrowheads="1"/>
              </p:cNvSpPr>
              <p:nvPr/>
            </p:nvSpPr>
            <p:spPr bwMode="auto">
              <a:xfrm>
                <a:off x="3346288" y="15452643"/>
                <a:ext cx="582613" cy="577850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hu-HU" sz="2400" b="1"/>
                  <a:t>G</a:t>
                </a:r>
                <a:endParaRPr lang="en-GB" sz="2400" b="1"/>
              </a:p>
            </p:txBody>
          </p:sp>
          <p:sp>
            <p:nvSpPr>
              <p:cNvPr id="976" name="Rectangle 88"/>
              <p:cNvSpPr>
                <a:spLocks noChangeArrowheads="1"/>
              </p:cNvSpPr>
              <p:nvPr/>
            </p:nvSpPr>
            <p:spPr bwMode="auto">
              <a:xfrm>
                <a:off x="3090696" y="14977974"/>
                <a:ext cx="985851" cy="3651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en-GB" sz="1600" b="1"/>
                  <a:t>Generator</a:t>
                </a:r>
              </a:p>
            </p:txBody>
          </p:sp>
          <p:sp>
            <p:nvSpPr>
              <p:cNvPr id="977" name="Téglalap 976"/>
              <p:cNvSpPr/>
              <p:nvPr/>
            </p:nvSpPr>
            <p:spPr>
              <a:xfrm>
                <a:off x="2433463" y="14868435"/>
                <a:ext cx="547695" cy="1387494"/>
              </a:xfrm>
              <a:prstGeom prst="rect">
                <a:avLst/>
              </a:prstGeom>
              <a:solidFill>
                <a:srgbClr val="FDBE57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INPUT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sp>
            <p:nvSpPr>
              <p:cNvPr id="978" name="Téglalap 977"/>
              <p:cNvSpPr/>
              <p:nvPr/>
            </p:nvSpPr>
            <p:spPr>
              <a:xfrm>
                <a:off x="4332139" y="14868435"/>
                <a:ext cx="547695" cy="1387494"/>
              </a:xfrm>
              <a:prstGeom prst="rect">
                <a:avLst/>
              </a:prstGeom>
              <a:solidFill>
                <a:srgbClr val="6CADDF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OUTPUT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</p:grpSp>
        <p:grpSp>
          <p:nvGrpSpPr>
            <p:cNvPr id="830" name="Csoportba foglalás 126"/>
            <p:cNvGrpSpPr/>
            <p:nvPr/>
          </p:nvGrpSpPr>
          <p:grpSpPr>
            <a:xfrm>
              <a:off x="4186087" y="17642628"/>
              <a:ext cx="2446371" cy="1387494"/>
              <a:chOff x="2469976" y="16365468"/>
              <a:chExt cx="2446371" cy="1387494"/>
            </a:xfrm>
          </p:grpSpPr>
          <p:sp>
            <p:nvSpPr>
              <p:cNvPr id="967" name="Téglalap 966"/>
              <p:cNvSpPr/>
              <p:nvPr/>
            </p:nvSpPr>
            <p:spPr>
              <a:xfrm>
                <a:off x="3017671" y="16365468"/>
                <a:ext cx="1350981" cy="138749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Rectangle 88"/>
              <p:cNvSpPr>
                <a:spLocks noChangeArrowheads="1"/>
              </p:cNvSpPr>
              <p:nvPr/>
            </p:nvSpPr>
            <p:spPr bwMode="auto">
              <a:xfrm>
                <a:off x="3127209" y="16475007"/>
                <a:ext cx="985851" cy="3651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hu-HU" sz="1600" b="1" err="1"/>
                  <a:t>Solar</a:t>
                </a:r>
                <a:r>
                  <a:rPr lang="hu-HU" sz="1600" b="1"/>
                  <a:t> </a:t>
                </a:r>
                <a:r>
                  <a:rPr lang="hu-HU" sz="1600" b="1" err="1"/>
                  <a:t>panels</a:t>
                </a:r>
                <a:endParaRPr lang="en-GB" sz="1600" b="1"/>
              </a:p>
            </p:txBody>
          </p:sp>
          <p:sp>
            <p:nvSpPr>
              <p:cNvPr id="969" name="Téglalap 968"/>
              <p:cNvSpPr/>
              <p:nvPr/>
            </p:nvSpPr>
            <p:spPr>
              <a:xfrm>
                <a:off x="2469976" y="16365468"/>
                <a:ext cx="547695" cy="1387494"/>
              </a:xfrm>
              <a:prstGeom prst="rect">
                <a:avLst/>
              </a:prstGeom>
              <a:solidFill>
                <a:srgbClr val="FDBE57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INPUT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sp>
            <p:nvSpPr>
              <p:cNvPr id="970" name="Téglalap 969"/>
              <p:cNvSpPr/>
              <p:nvPr/>
            </p:nvSpPr>
            <p:spPr>
              <a:xfrm>
                <a:off x="4368652" y="16365468"/>
                <a:ext cx="547695" cy="1387494"/>
              </a:xfrm>
              <a:prstGeom prst="rect">
                <a:avLst/>
              </a:prstGeom>
              <a:solidFill>
                <a:srgbClr val="6CADDF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OUTPUT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grpSp>
            <p:nvGrpSpPr>
              <p:cNvPr id="971" name="Group 29"/>
              <p:cNvGrpSpPr>
                <a:grpSpLocks/>
              </p:cNvGrpSpPr>
              <p:nvPr/>
            </p:nvGrpSpPr>
            <p:grpSpPr bwMode="auto">
              <a:xfrm>
                <a:off x="3346288" y="16876650"/>
                <a:ext cx="585788" cy="584200"/>
                <a:chOff x="2717" y="2378"/>
                <a:chExt cx="369" cy="368"/>
              </a:xfrm>
            </p:grpSpPr>
            <p:pic>
              <p:nvPicPr>
                <p:cNvPr id="972" name="Picture 30" descr="solar-energy-icon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lum bright="-100000"/>
                </a:blip>
                <a:srcRect/>
                <a:stretch>
                  <a:fillRect/>
                </a:stretch>
              </p:blipFill>
              <p:spPr bwMode="auto">
                <a:xfrm>
                  <a:off x="2756" y="2419"/>
                  <a:ext cx="288" cy="288"/>
                </a:xfrm>
                <a:prstGeom prst="rect">
                  <a:avLst/>
                </a:prstGeom>
                <a:noFill/>
              </p:spPr>
            </p:pic>
            <p:sp>
              <p:nvSpPr>
                <p:cNvPr id="97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17" y="2378"/>
                  <a:ext cx="369" cy="368"/>
                </a:xfrm>
                <a:prstGeom prst="roundRect">
                  <a:avLst>
                    <a:gd name="adj" fmla="val 11231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342900" indent="-342900">
                    <a:buFont typeface="Wingdings" pitchFamily="2" charset="2"/>
                    <a:buNone/>
                  </a:pPr>
                  <a:endParaRPr lang="en-US" sz="2400" b="1"/>
                </a:p>
              </p:txBody>
            </p:sp>
          </p:grpSp>
        </p:grpSp>
        <p:grpSp>
          <p:nvGrpSpPr>
            <p:cNvPr id="831" name="Csoportba foglalás 127"/>
            <p:cNvGrpSpPr/>
            <p:nvPr/>
          </p:nvGrpSpPr>
          <p:grpSpPr>
            <a:xfrm>
              <a:off x="4186087" y="19176174"/>
              <a:ext cx="2446371" cy="1387494"/>
              <a:chOff x="2469976" y="17899014"/>
              <a:chExt cx="2446371" cy="1387494"/>
            </a:xfrm>
          </p:grpSpPr>
          <p:sp>
            <p:nvSpPr>
              <p:cNvPr id="960" name="Téglalap 959"/>
              <p:cNvSpPr/>
              <p:nvPr/>
            </p:nvSpPr>
            <p:spPr>
              <a:xfrm>
                <a:off x="3017671" y="17899014"/>
                <a:ext cx="1350981" cy="138749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Rectangle 88"/>
              <p:cNvSpPr>
                <a:spLocks noChangeArrowheads="1"/>
              </p:cNvSpPr>
              <p:nvPr/>
            </p:nvSpPr>
            <p:spPr bwMode="auto">
              <a:xfrm>
                <a:off x="3127209" y="18008553"/>
                <a:ext cx="985851" cy="3651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hu-HU" sz="1600" b="1" err="1"/>
                  <a:t>Water</a:t>
                </a:r>
                <a:r>
                  <a:rPr lang="hu-HU" sz="1600" b="1"/>
                  <a:t> </a:t>
                </a:r>
                <a:r>
                  <a:rPr lang="hu-HU" sz="1600" b="1" err="1"/>
                  <a:t>turb</a:t>
                </a:r>
                <a:r>
                  <a:rPr lang="hu-HU" sz="1600" b="1"/>
                  <a:t>.</a:t>
                </a:r>
                <a:endParaRPr lang="en-GB" sz="1600" b="1"/>
              </a:p>
            </p:txBody>
          </p:sp>
          <p:sp>
            <p:nvSpPr>
              <p:cNvPr id="962" name="Téglalap 961"/>
              <p:cNvSpPr/>
              <p:nvPr/>
            </p:nvSpPr>
            <p:spPr>
              <a:xfrm>
                <a:off x="2469976" y="17899014"/>
                <a:ext cx="547695" cy="1387494"/>
              </a:xfrm>
              <a:prstGeom prst="rect">
                <a:avLst/>
              </a:prstGeom>
              <a:solidFill>
                <a:srgbClr val="FDBE57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INPUT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sp>
            <p:nvSpPr>
              <p:cNvPr id="963" name="Téglalap 108"/>
              <p:cNvSpPr/>
              <p:nvPr/>
            </p:nvSpPr>
            <p:spPr>
              <a:xfrm>
                <a:off x="4368652" y="17899014"/>
                <a:ext cx="547695" cy="1387494"/>
              </a:xfrm>
              <a:prstGeom prst="rect">
                <a:avLst/>
              </a:prstGeom>
              <a:solidFill>
                <a:srgbClr val="6CADDF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OUTPUT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grpSp>
            <p:nvGrpSpPr>
              <p:cNvPr id="964" name="Group 26"/>
              <p:cNvGrpSpPr>
                <a:grpSpLocks/>
              </p:cNvGrpSpPr>
              <p:nvPr/>
            </p:nvGrpSpPr>
            <p:grpSpPr bwMode="auto">
              <a:xfrm>
                <a:off x="3382801" y="18446709"/>
                <a:ext cx="585788" cy="584200"/>
                <a:chOff x="2672" y="2477"/>
                <a:chExt cx="369" cy="368"/>
              </a:xfrm>
            </p:grpSpPr>
            <p:pic>
              <p:nvPicPr>
                <p:cNvPr id="965" name="Picture 27" descr="water-sea-icon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lum bright="-100000"/>
                </a:blip>
                <a:srcRect/>
                <a:stretch>
                  <a:fillRect/>
                </a:stretch>
              </p:blipFill>
              <p:spPr bwMode="auto">
                <a:xfrm>
                  <a:off x="2712" y="2510"/>
                  <a:ext cx="288" cy="288"/>
                </a:xfrm>
                <a:prstGeom prst="rect">
                  <a:avLst/>
                </a:prstGeom>
                <a:noFill/>
              </p:spPr>
            </p:pic>
            <p:sp>
              <p:nvSpPr>
                <p:cNvPr id="966" name="AutoShape 28"/>
                <p:cNvSpPr>
                  <a:spLocks noChangeArrowheads="1"/>
                </p:cNvSpPr>
                <p:nvPr/>
              </p:nvSpPr>
              <p:spPr bwMode="auto">
                <a:xfrm>
                  <a:off x="2672" y="2477"/>
                  <a:ext cx="369" cy="368"/>
                </a:xfrm>
                <a:prstGeom prst="roundRect">
                  <a:avLst>
                    <a:gd name="adj" fmla="val 11231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342900" indent="-342900">
                    <a:buFont typeface="Wingdings" pitchFamily="2" charset="2"/>
                    <a:buNone/>
                  </a:pPr>
                  <a:endParaRPr lang="en-US" sz="2400" b="1"/>
                </a:p>
              </p:txBody>
            </p:sp>
          </p:grpSp>
        </p:grpSp>
        <p:sp>
          <p:nvSpPr>
            <p:cNvPr id="832" name="Téglalap 831"/>
            <p:cNvSpPr/>
            <p:nvPr/>
          </p:nvSpPr>
          <p:spPr>
            <a:xfrm>
              <a:off x="4733782" y="20746233"/>
              <a:ext cx="1350981" cy="138749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8"/>
            <p:cNvSpPr>
              <a:spLocks noChangeArrowheads="1"/>
            </p:cNvSpPr>
            <p:nvPr/>
          </p:nvSpPr>
          <p:spPr bwMode="auto">
            <a:xfrm>
              <a:off x="4843320" y="20855772"/>
              <a:ext cx="985851" cy="365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>
                <a:buFont typeface="Wingdings" pitchFamily="2" charset="2"/>
                <a:buNone/>
              </a:pPr>
              <a:r>
                <a:rPr lang="hu-HU" sz="1600" b="1" err="1"/>
                <a:t>Wind</a:t>
              </a:r>
              <a:r>
                <a:rPr lang="hu-HU" sz="1600" b="1"/>
                <a:t> </a:t>
              </a:r>
              <a:r>
                <a:rPr lang="hu-HU" sz="1600" b="1" err="1"/>
                <a:t>turb</a:t>
              </a:r>
              <a:r>
                <a:rPr lang="hu-HU" sz="1600" b="1"/>
                <a:t>.</a:t>
              </a:r>
              <a:endParaRPr lang="en-GB" sz="1600" b="1"/>
            </a:p>
          </p:txBody>
        </p:sp>
        <p:sp>
          <p:nvSpPr>
            <p:cNvPr id="834" name="Téglalap 833"/>
            <p:cNvSpPr/>
            <p:nvPr/>
          </p:nvSpPr>
          <p:spPr>
            <a:xfrm>
              <a:off x="4186087" y="20746233"/>
              <a:ext cx="547695" cy="1387494"/>
            </a:xfrm>
            <a:prstGeom prst="rect">
              <a:avLst/>
            </a:prstGeom>
            <a:solidFill>
              <a:srgbClr val="FDBE57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>
                  <a:solidFill>
                    <a:srgbClr val="002F65"/>
                  </a:solidFill>
                </a:rPr>
                <a:t>INPUT</a:t>
              </a:r>
              <a:endParaRPr lang="en-US" sz="2400">
                <a:solidFill>
                  <a:srgbClr val="002F65"/>
                </a:solidFill>
              </a:endParaRPr>
            </a:p>
          </p:txBody>
        </p:sp>
        <p:sp>
          <p:nvSpPr>
            <p:cNvPr id="835" name="Téglalap 834"/>
            <p:cNvSpPr/>
            <p:nvPr/>
          </p:nvSpPr>
          <p:spPr>
            <a:xfrm>
              <a:off x="6084763" y="20746233"/>
              <a:ext cx="547695" cy="1387494"/>
            </a:xfrm>
            <a:prstGeom prst="rect">
              <a:avLst/>
            </a:prstGeom>
            <a:solidFill>
              <a:srgbClr val="6CADDF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>
                  <a:solidFill>
                    <a:srgbClr val="002F65"/>
                  </a:solidFill>
                </a:rPr>
                <a:t>OUTPUT</a:t>
              </a:r>
              <a:endParaRPr lang="en-US" sz="2400">
                <a:solidFill>
                  <a:srgbClr val="002F65"/>
                </a:solidFill>
              </a:endParaRPr>
            </a:p>
          </p:txBody>
        </p:sp>
        <p:grpSp>
          <p:nvGrpSpPr>
            <p:cNvPr id="836" name="Group 23"/>
            <p:cNvGrpSpPr>
              <a:grpSpLocks/>
            </p:cNvGrpSpPr>
            <p:nvPr/>
          </p:nvGrpSpPr>
          <p:grpSpPr bwMode="auto">
            <a:xfrm>
              <a:off x="5098912" y="21293928"/>
              <a:ext cx="585788" cy="584200"/>
              <a:chOff x="2674" y="1976"/>
              <a:chExt cx="369" cy="368"/>
            </a:xfrm>
          </p:grpSpPr>
          <p:pic>
            <p:nvPicPr>
              <p:cNvPr id="958" name="Picture 24" descr="windmill-icon_black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100000"/>
              </a:blip>
              <a:srcRect/>
              <a:stretch>
                <a:fillRect/>
              </a:stretch>
            </p:blipFill>
            <p:spPr bwMode="auto">
              <a:xfrm>
                <a:off x="2711" y="2016"/>
                <a:ext cx="288" cy="288"/>
              </a:xfrm>
              <a:prstGeom prst="rect">
                <a:avLst/>
              </a:prstGeom>
              <a:noFill/>
            </p:spPr>
          </p:pic>
          <p:sp>
            <p:nvSpPr>
              <p:cNvPr id="959" name="AutoShape 25"/>
              <p:cNvSpPr>
                <a:spLocks noChangeArrowheads="1"/>
              </p:cNvSpPr>
              <p:nvPr/>
            </p:nvSpPr>
            <p:spPr bwMode="auto">
              <a:xfrm>
                <a:off x="2674" y="1976"/>
                <a:ext cx="369" cy="368"/>
              </a:xfrm>
              <a:prstGeom prst="roundRect">
                <a:avLst>
                  <a:gd name="adj" fmla="val 11231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>
                  <a:buFont typeface="Wingdings" pitchFamily="2" charset="2"/>
                  <a:buNone/>
                </a:pPr>
                <a:endParaRPr lang="en-US" sz="2400" b="1"/>
              </a:p>
            </p:txBody>
          </p:sp>
        </p:grpSp>
        <p:grpSp>
          <p:nvGrpSpPr>
            <p:cNvPr id="837" name="Csoportba foglalás 196"/>
            <p:cNvGrpSpPr/>
            <p:nvPr/>
          </p:nvGrpSpPr>
          <p:grpSpPr>
            <a:xfrm>
              <a:off x="4186087" y="22279779"/>
              <a:ext cx="2446371" cy="1387494"/>
              <a:chOff x="4952860" y="21002619"/>
              <a:chExt cx="2446371" cy="1387494"/>
            </a:xfrm>
          </p:grpSpPr>
          <p:sp>
            <p:nvSpPr>
              <p:cNvPr id="946" name="Téglalap 945"/>
              <p:cNvSpPr/>
              <p:nvPr/>
            </p:nvSpPr>
            <p:spPr>
              <a:xfrm>
                <a:off x="5500555" y="21002619"/>
                <a:ext cx="1350981" cy="138749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Rectangle 88"/>
              <p:cNvSpPr>
                <a:spLocks noChangeArrowheads="1"/>
              </p:cNvSpPr>
              <p:nvPr/>
            </p:nvSpPr>
            <p:spPr bwMode="auto">
              <a:xfrm>
                <a:off x="5610093" y="21112158"/>
                <a:ext cx="985851" cy="3651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hu-HU" sz="1600" b="1" err="1"/>
                  <a:t>Battery</a:t>
                </a:r>
                <a:endParaRPr lang="en-GB" sz="1600" b="1"/>
              </a:p>
            </p:txBody>
          </p:sp>
          <p:sp>
            <p:nvSpPr>
              <p:cNvPr id="948" name="Téglalap 947"/>
              <p:cNvSpPr/>
              <p:nvPr/>
            </p:nvSpPr>
            <p:spPr>
              <a:xfrm>
                <a:off x="4952860" y="21002619"/>
                <a:ext cx="547695" cy="1387494"/>
              </a:xfrm>
              <a:prstGeom prst="rect">
                <a:avLst/>
              </a:prstGeom>
              <a:solidFill>
                <a:srgbClr val="FDBE57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INPUT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sp>
            <p:nvSpPr>
              <p:cNvPr id="949" name="Téglalap 948"/>
              <p:cNvSpPr/>
              <p:nvPr/>
            </p:nvSpPr>
            <p:spPr>
              <a:xfrm>
                <a:off x="6851536" y="21002619"/>
                <a:ext cx="547695" cy="1387494"/>
              </a:xfrm>
              <a:prstGeom prst="rect">
                <a:avLst/>
              </a:prstGeom>
              <a:solidFill>
                <a:srgbClr val="6CADDF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OUTPUT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grpSp>
            <p:nvGrpSpPr>
              <p:cNvPr id="950" name="Group 32"/>
              <p:cNvGrpSpPr>
                <a:grpSpLocks/>
              </p:cNvGrpSpPr>
              <p:nvPr/>
            </p:nvGrpSpPr>
            <p:grpSpPr bwMode="auto">
              <a:xfrm>
                <a:off x="5792659" y="21550314"/>
                <a:ext cx="585788" cy="584200"/>
                <a:chOff x="2391" y="2789"/>
                <a:chExt cx="369" cy="368"/>
              </a:xfrm>
            </p:grpSpPr>
            <p:sp>
              <p:nvSpPr>
                <p:cNvPr id="951" name="AutoShape 33"/>
                <p:cNvSpPr>
                  <a:spLocks noChangeArrowheads="1"/>
                </p:cNvSpPr>
                <p:nvPr/>
              </p:nvSpPr>
              <p:spPr bwMode="auto">
                <a:xfrm>
                  <a:off x="2391" y="2789"/>
                  <a:ext cx="369" cy="368"/>
                </a:xfrm>
                <a:prstGeom prst="roundRect">
                  <a:avLst>
                    <a:gd name="adj" fmla="val 11231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2" name="Rectangle 34"/>
                <p:cNvSpPr>
                  <a:spLocks noChangeArrowheads="1"/>
                </p:cNvSpPr>
                <p:nvPr/>
              </p:nvSpPr>
              <p:spPr bwMode="auto">
                <a:xfrm>
                  <a:off x="2424" y="2910"/>
                  <a:ext cx="294" cy="167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3" name="Rectangle 35"/>
                <p:cNvSpPr>
                  <a:spLocks noChangeArrowheads="1"/>
                </p:cNvSpPr>
                <p:nvPr/>
              </p:nvSpPr>
              <p:spPr bwMode="auto">
                <a:xfrm>
                  <a:off x="2454" y="2853"/>
                  <a:ext cx="51" cy="5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4" name="Rectangle 36"/>
                <p:cNvSpPr>
                  <a:spLocks noChangeArrowheads="1"/>
                </p:cNvSpPr>
                <p:nvPr/>
              </p:nvSpPr>
              <p:spPr bwMode="auto">
                <a:xfrm>
                  <a:off x="2631" y="2854"/>
                  <a:ext cx="51" cy="56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5" name="Line 37"/>
                <p:cNvSpPr>
                  <a:spLocks noChangeShapeType="1"/>
                </p:cNvSpPr>
                <p:nvPr/>
              </p:nvSpPr>
              <p:spPr bwMode="auto">
                <a:xfrm>
                  <a:off x="2483" y="2940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6" name="Line 38"/>
                <p:cNvSpPr>
                  <a:spLocks noChangeShapeType="1"/>
                </p:cNvSpPr>
                <p:nvPr/>
              </p:nvSpPr>
              <p:spPr bwMode="auto">
                <a:xfrm>
                  <a:off x="2450" y="2970"/>
                  <a:ext cx="6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7" name="Line 39"/>
                <p:cNvSpPr>
                  <a:spLocks noChangeShapeType="1"/>
                </p:cNvSpPr>
                <p:nvPr/>
              </p:nvSpPr>
              <p:spPr bwMode="auto">
                <a:xfrm>
                  <a:off x="2621" y="2973"/>
                  <a:ext cx="6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8" name="Csoportba foglalás 197"/>
            <p:cNvGrpSpPr/>
            <p:nvPr/>
          </p:nvGrpSpPr>
          <p:grpSpPr>
            <a:xfrm>
              <a:off x="4186087" y="23813325"/>
              <a:ext cx="2446371" cy="1387494"/>
              <a:chOff x="4952860" y="22536165"/>
              <a:chExt cx="2446371" cy="1387494"/>
            </a:xfrm>
          </p:grpSpPr>
          <p:sp>
            <p:nvSpPr>
              <p:cNvPr id="931" name="Téglalap 930"/>
              <p:cNvSpPr/>
              <p:nvPr/>
            </p:nvSpPr>
            <p:spPr>
              <a:xfrm>
                <a:off x="5500555" y="22536165"/>
                <a:ext cx="1350981" cy="138749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Rectangle 88"/>
              <p:cNvSpPr>
                <a:spLocks noChangeArrowheads="1"/>
              </p:cNvSpPr>
              <p:nvPr/>
            </p:nvSpPr>
            <p:spPr bwMode="auto">
              <a:xfrm>
                <a:off x="5610093" y="22645704"/>
                <a:ext cx="1058878" cy="3651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hu-HU" sz="1600" b="1" err="1"/>
                  <a:t>Consumers</a:t>
                </a:r>
                <a:endParaRPr lang="en-GB" sz="1600" b="1"/>
              </a:p>
            </p:txBody>
          </p:sp>
          <p:sp>
            <p:nvSpPr>
              <p:cNvPr id="933" name="Téglalap 932"/>
              <p:cNvSpPr/>
              <p:nvPr/>
            </p:nvSpPr>
            <p:spPr>
              <a:xfrm>
                <a:off x="4952860" y="22536165"/>
                <a:ext cx="547695" cy="1387494"/>
              </a:xfrm>
              <a:prstGeom prst="rect">
                <a:avLst/>
              </a:prstGeom>
              <a:solidFill>
                <a:srgbClr val="FDBE57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INPUT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sp>
            <p:nvSpPr>
              <p:cNvPr id="934" name="Téglalap 933"/>
              <p:cNvSpPr/>
              <p:nvPr/>
            </p:nvSpPr>
            <p:spPr>
              <a:xfrm>
                <a:off x="6851536" y="22536165"/>
                <a:ext cx="547695" cy="1387494"/>
              </a:xfrm>
              <a:prstGeom prst="rect">
                <a:avLst/>
              </a:prstGeom>
              <a:solidFill>
                <a:srgbClr val="6CADDF"/>
              </a:solidFill>
              <a:ln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hu-HU" sz="2400">
                    <a:solidFill>
                      <a:srgbClr val="002F65"/>
                    </a:solidFill>
                  </a:rPr>
                  <a:t>OUTPUT</a:t>
                </a:r>
                <a:endParaRPr lang="en-US" sz="2400">
                  <a:solidFill>
                    <a:srgbClr val="002F65"/>
                  </a:solidFill>
                </a:endParaRPr>
              </a:p>
            </p:txBody>
          </p:sp>
          <p:grpSp>
            <p:nvGrpSpPr>
              <p:cNvPr id="935" name="Group 127"/>
              <p:cNvGrpSpPr>
                <a:grpSpLocks/>
              </p:cNvGrpSpPr>
              <p:nvPr/>
            </p:nvGrpSpPr>
            <p:grpSpPr bwMode="auto">
              <a:xfrm>
                <a:off x="5829172" y="23120373"/>
                <a:ext cx="585788" cy="584200"/>
                <a:chOff x="4616" y="1598"/>
                <a:chExt cx="369" cy="368"/>
              </a:xfrm>
            </p:grpSpPr>
            <p:sp>
              <p:nvSpPr>
                <p:cNvPr id="936" name="AutoShape 128"/>
                <p:cNvSpPr>
                  <a:spLocks noChangeArrowheads="1"/>
                </p:cNvSpPr>
                <p:nvPr/>
              </p:nvSpPr>
              <p:spPr bwMode="auto">
                <a:xfrm>
                  <a:off x="4616" y="1598"/>
                  <a:ext cx="369" cy="368"/>
                </a:xfrm>
                <a:prstGeom prst="roundRect">
                  <a:avLst>
                    <a:gd name="adj" fmla="val 11231"/>
                  </a:avLst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342900" indent="-342900">
                    <a:buFont typeface="Wingdings" pitchFamily="2" charset="2"/>
                    <a:buNone/>
                  </a:pPr>
                  <a:endParaRPr lang="en-US" sz="1000" b="1"/>
                </a:p>
              </p:txBody>
            </p:sp>
            <p:grpSp>
              <p:nvGrpSpPr>
                <p:cNvPr id="937" name="Group 129"/>
                <p:cNvGrpSpPr>
                  <a:grpSpLocks/>
                </p:cNvGrpSpPr>
                <p:nvPr/>
              </p:nvGrpSpPr>
              <p:grpSpPr bwMode="auto">
                <a:xfrm>
                  <a:off x="4697" y="1648"/>
                  <a:ext cx="214" cy="277"/>
                  <a:chOff x="4807" y="1179"/>
                  <a:chExt cx="214" cy="277"/>
                </a:xfrm>
              </p:grpSpPr>
              <p:sp>
                <p:nvSpPr>
                  <p:cNvPr id="93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4962" y="1179"/>
                    <a:ext cx="28" cy="82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4807" y="1187"/>
                    <a:ext cx="214" cy="10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0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4835" y="1288"/>
                    <a:ext cx="159" cy="168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320"/>
                    <a:ext cx="27" cy="3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4885" y="1321"/>
                    <a:ext cx="27" cy="3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3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4857" y="1349"/>
                    <a:ext cx="27" cy="3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4885" y="1350"/>
                    <a:ext cx="27" cy="3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4934" y="1328"/>
                    <a:ext cx="41" cy="126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39" name="Jobbra nyíl 838"/>
            <p:cNvSpPr/>
            <p:nvPr/>
          </p:nvSpPr>
          <p:spPr>
            <a:xfrm>
              <a:off x="6705484" y="16510725"/>
              <a:ext cx="766773" cy="803286"/>
            </a:xfrm>
            <a:prstGeom prst="rightArrow">
              <a:avLst/>
            </a:prstGeom>
            <a:solidFill>
              <a:srgbClr val="6CADDF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Jobbra nyíl 839"/>
            <p:cNvSpPr/>
            <p:nvPr/>
          </p:nvSpPr>
          <p:spPr>
            <a:xfrm>
              <a:off x="3382801" y="16511520"/>
              <a:ext cx="766773" cy="803286"/>
            </a:xfrm>
            <a:prstGeom prst="rightArrow">
              <a:avLst/>
            </a:prstGeom>
            <a:solidFill>
              <a:srgbClr val="FDBE57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Jobbra nyíl 840"/>
            <p:cNvSpPr/>
            <p:nvPr/>
          </p:nvSpPr>
          <p:spPr>
            <a:xfrm>
              <a:off x="6705484" y="18007758"/>
              <a:ext cx="766773" cy="803286"/>
            </a:xfrm>
            <a:prstGeom prst="rightArrow">
              <a:avLst/>
            </a:prstGeom>
            <a:solidFill>
              <a:srgbClr val="6CADDF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Jobbra nyíl 841"/>
            <p:cNvSpPr/>
            <p:nvPr/>
          </p:nvSpPr>
          <p:spPr>
            <a:xfrm>
              <a:off x="6705484" y="19468278"/>
              <a:ext cx="766773" cy="803286"/>
            </a:xfrm>
            <a:prstGeom prst="rightArrow">
              <a:avLst/>
            </a:prstGeom>
            <a:solidFill>
              <a:srgbClr val="6CADDF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Jobbra nyíl 842"/>
            <p:cNvSpPr/>
            <p:nvPr/>
          </p:nvSpPr>
          <p:spPr>
            <a:xfrm>
              <a:off x="6705484" y="21074850"/>
              <a:ext cx="766773" cy="803286"/>
            </a:xfrm>
            <a:prstGeom prst="rightArrow">
              <a:avLst/>
            </a:prstGeom>
            <a:solidFill>
              <a:srgbClr val="6CADDF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Jobbra nyíl 843"/>
            <p:cNvSpPr/>
            <p:nvPr/>
          </p:nvSpPr>
          <p:spPr>
            <a:xfrm>
              <a:off x="6705484" y="22571883"/>
              <a:ext cx="766773" cy="803286"/>
            </a:xfrm>
            <a:prstGeom prst="rightArrow">
              <a:avLst/>
            </a:prstGeom>
            <a:solidFill>
              <a:srgbClr val="6CADDF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Jobbra nyíl 844"/>
            <p:cNvSpPr/>
            <p:nvPr/>
          </p:nvSpPr>
          <p:spPr>
            <a:xfrm>
              <a:off x="6705484" y="24032403"/>
              <a:ext cx="766773" cy="803286"/>
            </a:xfrm>
            <a:prstGeom prst="rightArrow">
              <a:avLst/>
            </a:prstGeom>
            <a:solidFill>
              <a:srgbClr val="6CADDF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Jobbra nyíl 845"/>
            <p:cNvSpPr/>
            <p:nvPr/>
          </p:nvSpPr>
          <p:spPr>
            <a:xfrm>
              <a:off x="3382801" y="18007758"/>
              <a:ext cx="766773" cy="803286"/>
            </a:xfrm>
            <a:prstGeom prst="rightArrow">
              <a:avLst/>
            </a:prstGeom>
            <a:solidFill>
              <a:srgbClr val="FDBE57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Jobbra nyíl 846"/>
            <p:cNvSpPr/>
            <p:nvPr/>
          </p:nvSpPr>
          <p:spPr>
            <a:xfrm>
              <a:off x="3382801" y="19504791"/>
              <a:ext cx="766773" cy="803286"/>
            </a:xfrm>
            <a:prstGeom prst="rightArrow">
              <a:avLst/>
            </a:prstGeom>
            <a:solidFill>
              <a:srgbClr val="FDBE57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Jobbra nyíl 847"/>
            <p:cNvSpPr/>
            <p:nvPr/>
          </p:nvSpPr>
          <p:spPr>
            <a:xfrm>
              <a:off x="3382801" y="21074850"/>
              <a:ext cx="766773" cy="803286"/>
            </a:xfrm>
            <a:prstGeom prst="rightArrow">
              <a:avLst/>
            </a:prstGeom>
            <a:solidFill>
              <a:srgbClr val="FDBE57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Jobbra nyíl 848"/>
            <p:cNvSpPr/>
            <p:nvPr/>
          </p:nvSpPr>
          <p:spPr>
            <a:xfrm>
              <a:off x="3382801" y="22571883"/>
              <a:ext cx="766773" cy="803286"/>
            </a:xfrm>
            <a:prstGeom prst="rightArrow">
              <a:avLst/>
            </a:prstGeom>
            <a:solidFill>
              <a:srgbClr val="FDBE57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Jobbra nyíl 849"/>
            <p:cNvSpPr/>
            <p:nvPr/>
          </p:nvSpPr>
          <p:spPr>
            <a:xfrm>
              <a:off x="3382801" y="24068916"/>
              <a:ext cx="766773" cy="803286"/>
            </a:xfrm>
            <a:prstGeom prst="rightArrow">
              <a:avLst/>
            </a:prstGeom>
            <a:solidFill>
              <a:srgbClr val="FDBE57"/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1" name="Egyenes összekötő nyíllal 850"/>
            <p:cNvCxnSpPr/>
            <p:nvPr/>
          </p:nvCxnSpPr>
          <p:spPr>
            <a:xfrm rot="5400000" flipH="1" flipV="1">
              <a:off x="-1380954" y="24197904"/>
              <a:ext cx="17780243" cy="794"/>
            </a:xfrm>
            <a:prstGeom prst="straightConnector1">
              <a:avLst/>
            </a:prstGeom>
            <a:ln w="635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Egyenes összekötő nyíllal 851"/>
            <p:cNvCxnSpPr/>
            <p:nvPr/>
          </p:nvCxnSpPr>
          <p:spPr>
            <a:xfrm rot="5400000">
              <a:off x="-4394068" y="23777208"/>
              <a:ext cx="15335460" cy="73825"/>
            </a:xfrm>
            <a:prstGeom prst="straightConnector1">
              <a:avLst/>
            </a:prstGeom>
            <a:ln w="63500">
              <a:solidFill>
                <a:srgbClr val="F3901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Egyenes összekötő nyíllal 852"/>
            <p:cNvCxnSpPr/>
            <p:nvPr/>
          </p:nvCxnSpPr>
          <p:spPr>
            <a:xfrm rot="5400000">
              <a:off x="2890273" y="15762606"/>
              <a:ext cx="839004" cy="1588"/>
            </a:xfrm>
            <a:prstGeom prst="straightConnector1">
              <a:avLst/>
            </a:prstGeom>
            <a:ln w="63500">
              <a:solidFill>
                <a:srgbClr val="F3901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4" name="Téglalap 853"/>
            <p:cNvSpPr/>
            <p:nvPr/>
          </p:nvSpPr>
          <p:spPr>
            <a:xfrm>
              <a:off x="4149573" y="12823707"/>
              <a:ext cx="2446371" cy="28480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5" name="Egyenes összekötő 854"/>
            <p:cNvCxnSpPr/>
            <p:nvPr/>
          </p:nvCxnSpPr>
          <p:spPr>
            <a:xfrm rot="10800000">
              <a:off x="6815025" y="15305796"/>
              <a:ext cx="1533544" cy="1588"/>
            </a:xfrm>
            <a:prstGeom prst="line">
              <a:avLst/>
            </a:prstGeom>
            <a:ln w="63500">
              <a:solidFill>
                <a:srgbClr val="002F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Egyenes összekötő 855"/>
            <p:cNvCxnSpPr/>
            <p:nvPr/>
          </p:nvCxnSpPr>
          <p:spPr>
            <a:xfrm rot="16200000" flipH="1">
              <a:off x="7344463" y="14849381"/>
              <a:ext cx="912824" cy="3"/>
            </a:xfrm>
            <a:prstGeom prst="line">
              <a:avLst/>
            </a:prstGeom>
            <a:ln w="25400">
              <a:solidFill>
                <a:srgbClr val="002F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Egyenes összekötő 856"/>
            <p:cNvCxnSpPr/>
            <p:nvPr/>
          </p:nvCxnSpPr>
          <p:spPr>
            <a:xfrm rot="10800000">
              <a:off x="2506489" y="15305796"/>
              <a:ext cx="1533546" cy="1588"/>
            </a:xfrm>
            <a:prstGeom prst="line">
              <a:avLst/>
            </a:prstGeom>
            <a:ln w="63500">
              <a:solidFill>
                <a:srgbClr val="F3901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Egyenes összekötő 857"/>
            <p:cNvCxnSpPr/>
            <p:nvPr/>
          </p:nvCxnSpPr>
          <p:spPr>
            <a:xfrm rot="16200000" flipH="1">
              <a:off x="6468549" y="14192545"/>
              <a:ext cx="2226497" cy="2"/>
            </a:xfrm>
            <a:prstGeom prst="line">
              <a:avLst/>
            </a:prstGeom>
            <a:ln w="25400">
              <a:solidFill>
                <a:srgbClr val="002F65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Egyenes összekötő 858"/>
            <p:cNvCxnSpPr/>
            <p:nvPr/>
          </p:nvCxnSpPr>
          <p:spPr>
            <a:xfrm rot="5400000">
              <a:off x="6687627" y="14594189"/>
              <a:ext cx="1423210" cy="1588"/>
            </a:xfrm>
            <a:prstGeom prst="line">
              <a:avLst/>
            </a:prstGeom>
            <a:ln w="25400">
              <a:solidFill>
                <a:srgbClr val="002F65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Egyenes összekötő 859"/>
            <p:cNvCxnSpPr/>
            <p:nvPr/>
          </p:nvCxnSpPr>
          <p:spPr>
            <a:xfrm rot="16200000" flipH="1">
              <a:off x="6906307" y="15031946"/>
              <a:ext cx="547693" cy="1"/>
            </a:xfrm>
            <a:prstGeom prst="line">
              <a:avLst/>
            </a:prstGeom>
            <a:ln w="25400">
              <a:solidFill>
                <a:srgbClr val="002F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Egyenes összekötő 860"/>
            <p:cNvCxnSpPr/>
            <p:nvPr/>
          </p:nvCxnSpPr>
          <p:spPr>
            <a:xfrm rot="16200000" flipH="1">
              <a:off x="7402804" y="14755322"/>
              <a:ext cx="1094594" cy="6351"/>
            </a:xfrm>
            <a:prstGeom prst="line">
              <a:avLst/>
            </a:prstGeom>
            <a:ln w="25400">
              <a:solidFill>
                <a:srgbClr val="002F65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Egyenes összekötő 861"/>
            <p:cNvCxnSpPr/>
            <p:nvPr/>
          </p:nvCxnSpPr>
          <p:spPr>
            <a:xfrm rot="16200000" flipH="1">
              <a:off x="6595946" y="14904151"/>
              <a:ext cx="803284" cy="1"/>
            </a:xfrm>
            <a:prstGeom prst="line">
              <a:avLst/>
            </a:prstGeom>
            <a:ln w="25400">
              <a:solidFill>
                <a:srgbClr val="002F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Egyenes összekötő 862"/>
            <p:cNvCxnSpPr/>
            <p:nvPr/>
          </p:nvCxnSpPr>
          <p:spPr>
            <a:xfrm rot="5400000">
              <a:off x="7983441" y="15159744"/>
              <a:ext cx="292102" cy="3"/>
            </a:xfrm>
            <a:prstGeom prst="line">
              <a:avLst/>
            </a:prstGeom>
            <a:ln w="25400">
              <a:solidFill>
                <a:srgbClr val="002F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Egyenes összekötő 863"/>
            <p:cNvCxnSpPr/>
            <p:nvPr/>
          </p:nvCxnSpPr>
          <p:spPr>
            <a:xfrm rot="16200000" flipH="1">
              <a:off x="7402803" y="14426707"/>
              <a:ext cx="1751828" cy="6348"/>
            </a:xfrm>
            <a:prstGeom prst="line">
              <a:avLst/>
            </a:prstGeom>
            <a:ln w="25400">
              <a:solidFill>
                <a:srgbClr val="002F65"/>
              </a:solidFill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Egyenes összekötő 864"/>
            <p:cNvCxnSpPr/>
            <p:nvPr/>
          </p:nvCxnSpPr>
          <p:spPr>
            <a:xfrm rot="16200000" flipH="1">
              <a:off x="2908531" y="14758496"/>
              <a:ext cx="1094594" cy="3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Egyenes összekötő 865"/>
            <p:cNvCxnSpPr/>
            <p:nvPr/>
          </p:nvCxnSpPr>
          <p:spPr>
            <a:xfrm rot="16200000" flipH="1">
              <a:off x="2524747" y="14593792"/>
              <a:ext cx="1424005" cy="1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Egyenes összekötő 866"/>
            <p:cNvCxnSpPr/>
            <p:nvPr/>
          </p:nvCxnSpPr>
          <p:spPr>
            <a:xfrm rot="5400000">
              <a:off x="1940144" y="14192548"/>
              <a:ext cx="2227289" cy="793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Egyenes összekötő 867"/>
            <p:cNvCxnSpPr/>
            <p:nvPr/>
          </p:nvCxnSpPr>
          <p:spPr>
            <a:xfrm rot="16200000" flipH="1">
              <a:off x="1959193" y="14429879"/>
              <a:ext cx="1751826" cy="1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Egyenes összekötő 868"/>
            <p:cNvCxnSpPr/>
            <p:nvPr/>
          </p:nvCxnSpPr>
          <p:spPr>
            <a:xfrm rot="16200000" flipH="1">
              <a:off x="3148642" y="14846207"/>
              <a:ext cx="912824" cy="6351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Egyenes összekötő 869"/>
            <p:cNvCxnSpPr/>
            <p:nvPr/>
          </p:nvCxnSpPr>
          <p:spPr>
            <a:xfrm rot="16200000" flipH="1">
              <a:off x="2506490" y="15159742"/>
              <a:ext cx="292102" cy="1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Egyenes összekötő 870"/>
            <p:cNvCxnSpPr/>
            <p:nvPr/>
          </p:nvCxnSpPr>
          <p:spPr>
            <a:xfrm rot="5400000">
              <a:off x="3510599" y="15031948"/>
              <a:ext cx="547693" cy="3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Egyenes összekötő 871"/>
            <p:cNvCxnSpPr/>
            <p:nvPr/>
          </p:nvCxnSpPr>
          <p:spPr>
            <a:xfrm rot="16200000" flipH="1">
              <a:off x="3532028" y="14900978"/>
              <a:ext cx="803285" cy="6348"/>
            </a:xfrm>
            <a:prstGeom prst="line">
              <a:avLst/>
            </a:prstGeom>
            <a:ln w="25400">
              <a:solidFill>
                <a:srgbClr val="F3901D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Egyenes összekötő 872"/>
            <p:cNvCxnSpPr/>
            <p:nvPr/>
          </p:nvCxnSpPr>
          <p:spPr>
            <a:xfrm>
              <a:off x="6595945" y="14503305"/>
              <a:ext cx="401643" cy="794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Egyenes összekötő 873"/>
            <p:cNvCxnSpPr/>
            <p:nvPr/>
          </p:nvCxnSpPr>
          <p:spPr>
            <a:xfrm rot="10800000">
              <a:off x="3930498" y="14502511"/>
              <a:ext cx="219076" cy="795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Egyenes összekötő 874"/>
            <p:cNvCxnSpPr/>
            <p:nvPr/>
          </p:nvCxnSpPr>
          <p:spPr>
            <a:xfrm>
              <a:off x="6595945" y="14758896"/>
              <a:ext cx="584208" cy="794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Egyenes összekötő 875"/>
            <p:cNvCxnSpPr/>
            <p:nvPr/>
          </p:nvCxnSpPr>
          <p:spPr>
            <a:xfrm rot="10800000">
              <a:off x="3784450" y="14758104"/>
              <a:ext cx="365124" cy="793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Egyenes összekötő 876"/>
            <p:cNvCxnSpPr/>
            <p:nvPr/>
          </p:nvCxnSpPr>
          <p:spPr>
            <a:xfrm flipV="1">
              <a:off x="6596052" y="14394559"/>
              <a:ext cx="1204822" cy="4045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Egyenes összekötő 877"/>
            <p:cNvCxnSpPr/>
            <p:nvPr/>
          </p:nvCxnSpPr>
          <p:spPr>
            <a:xfrm rot="10800000">
              <a:off x="3601884" y="14392972"/>
              <a:ext cx="547691" cy="795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Egyenes összekötő 878"/>
            <p:cNvCxnSpPr/>
            <p:nvPr/>
          </p:nvCxnSpPr>
          <p:spPr>
            <a:xfrm>
              <a:off x="6595945" y="15014487"/>
              <a:ext cx="1533546" cy="793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Egyenes összekötő 879"/>
            <p:cNvCxnSpPr/>
            <p:nvPr/>
          </p:nvCxnSpPr>
          <p:spPr>
            <a:xfrm rot="10800000">
              <a:off x="2652552" y="15013693"/>
              <a:ext cx="1497023" cy="795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Egyenes összekötő 880"/>
            <p:cNvCxnSpPr/>
            <p:nvPr/>
          </p:nvCxnSpPr>
          <p:spPr>
            <a:xfrm>
              <a:off x="4405165" y="14904948"/>
              <a:ext cx="693747" cy="793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Egyenes összekötő 881"/>
            <p:cNvCxnSpPr/>
            <p:nvPr/>
          </p:nvCxnSpPr>
          <p:spPr>
            <a:xfrm>
              <a:off x="5740707" y="14904381"/>
              <a:ext cx="601980" cy="1588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Egyenes összekötő 882"/>
            <p:cNvCxnSpPr/>
            <p:nvPr/>
          </p:nvCxnSpPr>
          <p:spPr>
            <a:xfrm>
              <a:off x="5062399" y="14648562"/>
              <a:ext cx="693747" cy="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4" name="Ellipszis 883"/>
            <p:cNvSpPr/>
            <p:nvPr/>
          </p:nvSpPr>
          <p:spPr>
            <a:xfrm>
              <a:off x="5025886" y="14794614"/>
              <a:ext cx="182565" cy="219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Ellipszis 884"/>
            <p:cNvSpPr/>
            <p:nvPr/>
          </p:nvSpPr>
          <p:spPr>
            <a:xfrm>
              <a:off x="5610094" y="14794614"/>
              <a:ext cx="182565" cy="2190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6" name="Csoportba foglalás 372"/>
            <p:cNvGrpSpPr/>
            <p:nvPr/>
          </p:nvGrpSpPr>
          <p:grpSpPr>
            <a:xfrm>
              <a:off x="5025886" y="13407915"/>
              <a:ext cx="693747" cy="840594"/>
              <a:chOff x="5792659" y="11947396"/>
              <a:chExt cx="693747" cy="840594"/>
            </a:xfrm>
          </p:grpSpPr>
          <p:sp>
            <p:nvSpPr>
              <p:cNvPr id="925" name="Ellipszis 924"/>
              <p:cNvSpPr/>
              <p:nvPr/>
            </p:nvSpPr>
            <p:spPr>
              <a:xfrm>
                <a:off x="5792659" y="12056934"/>
                <a:ext cx="693747" cy="65723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6" name="Egyenes összekötő nyíllal 925"/>
              <p:cNvCxnSpPr/>
              <p:nvPr/>
            </p:nvCxnSpPr>
            <p:spPr>
              <a:xfrm rot="5400000" flipH="1" flipV="1">
                <a:off x="6157790" y="12202986"/>
                <a:ext cx="182566" cy="1825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Egyenes összekötő nyíllal 926"/>
              <p:cNvCxnSpPr/>
              <p:nvPr/>
            </p:nvCxnSpPr>
            <p:spPr>
              <a:xfrm rot="10800000">
                <a:off x="6011737" y="12312525"/>
                <a:ext cx="146054" cy="73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8" name="Hold 927"/>
              <p:cNvSpPr/>
              <p:nvPr/>
            </p:nvSpPr>
            <p:spPr>
              <a:xfrm rot="5400000">
                <a:off x="6082379" y="11803728"/>
                <a:ext cx="109540" cy="396875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cxnSp>
            <p:nvCxnSpPr>
              <p:cNvPr id="929" name="Egyenes összekötő 928"/>
              <p:cNvCxnSpPr>
                <a:stCxn id="925" idx="3"/>
              </p:cNvCxnSpPr>
              <p:nvPr/>
            </p:nvCxnSpPr>
            <p:spPr>
              <a:xfrm rot="5400000">
                <a:off x="5777075" y="12670015"/>
                <a:ext cx="169278" cy="650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Egyenes összekötő 929"/>
              <p:cNvCxnSpPr>
                <a:stCxn id="925" idx="5"/>
              </p:cNvCxnSpPr>
              <p:nvPr/>
            </p:nvCxnSpPr>
            <p:spPr>
              <a:xfrm rot="16200000" flipH="1">
                <a:off x="6332316" y="12670411"/>
                <a:ext cx="170073" cy="650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7" name="Egyenes összekötő 886"/>
            <p:cNvCxnSpPr/>
            <p:nvPr/>
          </p:nvCxnSpPr>
          <p:spPr>
            <a:xfrm rot="16200000" flipH="1">
              <a:off x="5227106" y="14448136"/>
              <a:ext cx="327820" cy="1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8" name="Rectangle 88"/>
            <p:cNvSpPr>
              <a:spLocks noChangeArrowheads="1"/>
            </p:cNvSpPr>
            <p:nvPr/>
          </p:nvSpPr>
          <p:spPr bwMode="auto">
            <a:xfrm>
              <a:off x="4368651" y="13006272"/>
              <a:ext cx="2190781" cy="438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>
                <a:buFont typeface="Wingdings" pitchFamily="2" charset="2"/>
                <a:buNone/>
              </a:pPr>
              <a:r>
                <a:rPr lang="hu-HU" sz="2000" b="1" err="1"/>
                <a:t>Simulation</a:t>
              </a:r>
              <a:r>
                <a:rPr lang="hu-HU" sz="2000" b="1"/>
                <a:t> </a:t>
              </a:r>
              <a:r>
                <a:rPr lang="hu-HU" sz="2000" b="1" err="1"/>
                <a:t>time</a:t>
              </a:r>
              <a:endParaRPr lang="en-GB" sz="2000" b="1"/>
            </a:p>
          </p:txBody>
        </p:sp>
        <p:sp>
          <p:nvSpPr>
            <p:cNvPr id="889" name="Rectangle 88"/>
            <p:cNvSpPr>
              <a:spLocks noChangeArrowheads="1"/>
            </p:cNvSpPr>
            <p:nvPr/>
          </p:nvSpPr>
          <p:spPr bwMode="auto">
            <a:xfrm>
              <a:off x="4368652" y="15197052"/>
              <a:ext cx="2044728" cy="365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>
                <a:buFont typeface="Wingdings" pitchFamily="2" charset="2"/>
                <a:buNone/>
              </a:pPr>
              <a:r>
                <a:rPr lang="hu-HU" sz="2000" b="1" err="1"/>
                <a:t>Signal</a:t>
              </a:r>
              <a:r>
                <a:rPr lang="hu-HU" sz="2000" b="1"/>
                <a:t> </a:t>
              </a:r>
              <a:r>
                <a:rPr lang="hu-HU" sz="2000" b="1" err="1"/>
                <a:t>distribution</a:t>
              </a:r>
              <a:endParaRPr lang="en-GB" sz="2000" b="1"/>
            </a:p>
          </p:txBody>
        </p:sp>
        <p:sp>
          <p:nvSpPr>
            <p:cNvPr id="890" name="Téglalap 889"/>
            <p:cNvSpPr/>
            <p:nvPr/>
          </p:nvSpPr>
          <p:spPr>
            <a:xfrm>
              <a:off x="4149574" y="30057843"/>
              <a:ext cx="2446371" cy="13874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b="1" err="1">
                  <a:solidFill>
                    <a:srgbClr val="002F65"/>
                  </a:solidFill>
                </a:rPr>
                <a:t>Conditional</a:t>
              </a:r>
              <a:r>
                <a:rPr lang="hu-HU" sz="2400">
                  <a:solidFill>
                    <a:srgbClr val="002F65"/>
                  </a:solidFill>
                </a:rPr>
                <a:t> </a:t>
              </a:r>
              <a:r>
                <a:rPr lang="hu-HU" sz="3600" b="1" err="1">
                  <a:solidFill>
                    <a:srgbClr val="002F65"/>
                  </a:solidFill>
                </a:rPr>
                <a:t>Events</a:t>
              </a:r>
              <a:endParaRPr lang="en-US" sz="2400" b="1">
                <a:solidFill>
                  <a:srgbClr val="002F65"/>
                </a:solidFill>
              </a:endParaRPr>
            </a:p>
          </p:txBody>
        </p:sp>
        <p:cxnSp>
          <p:nvCxnSpPr>
            <p:cNvPr id="891" name="Egyenes összekötő 890"/>
            <p:cNvCxnSpPr/>
            <p:nvPr/>
          </p:nvCxnSpPr>
          <p:spPr>
            <a:xfrm>
              <a:off x="6596052" y="14210485"/>
              <a:ext cx="1350874" cy="2304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2" name="Téglalap 891"/>
            <p:cNvSpPr/>
            <p:nvPr/>
          </p:nvSpPr>
          <p:spPr>
            <a:xfrm>
              <a:off x="4149574" y="31664415"/>
              <a:ext cx="2446371" cy="13874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b="1" err="1">
                  <a:solidFill>
                    <a:srgbClr val="002F65"/>
                  </a:solidFill>
                </a:rPr>
                <a:t>Scenarios</a:t>
              </a:r>
              <a:endParaRPr lang="en-US" sz="2400" b="1">
                <a:solidFill>
                  <a:srgbClr val="002F65"/>
                </a:solidFill>
              </a:endParaRPr>
            </a:p>
          </p:txBody>
        </p:sp>
        <p:sp>
          <p:nvSpPr>
            <p:cNvPr id="893" name="Jobbra nyíl 892"/>
            <p:cNvSpPr/>
            <p:nvPr/>
          </p:nvSpPr>
          <p:spPr>
            <a:xfrm>
              <a:off x="6705484" y="25858848"/>
              <a:ext cx="766773" cy="803286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Jobbra nyíl 893"/>
            <p:cNvSpPr/>
            <p:nvPr/>
          </p:nvSpPr>
          <p:spPr>
            <a:xfrm>
              <a:off x="6705484" y="31993032"/>
              <a:ext cx="766773" cy="803286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Jobbra nyíl 894"/>
            <p:cNvSpPr/>
            <p:nvPr/>
          </p:nvSpPr>
          <p:spPr>
            <a:xfrm>
              <a:off x="3382801" y="25785822"/>
              <a:ext cx="766773" cy="80328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6" name="Csoportba foglalás 413"/>
            <p:cNvGrpSpPr/>
            <p:nvPr/>
          </p:nvGrpSpPr>
          <p:grpSpPr>
            <a:xfrm>
              <a:off x="3017671" y="31993032"/>
              <a:ext cx="584208" cy="693748"/>
              <a:chOff x="5792659" y="11947396"/>
              <a:chExt cx="693747" cy="840594"/>
            </a:xfrm>
          </p:grpSpPr>
          <p:sp>
            <p:nvSpPr>
              <p:cNvPr id="919" name="Ellipszis 918"/>
              <p:cNvSpPr/>
              <p:nvPr/>
            </p:nvSpPr>
            <p:spPr>
              <a:xfrm>
                <a:off x="5792659" y="12056934"/>
                <a:ext cx="693747" cy="65723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0" name="Egyenes összekötő nyíllal 919"/>
              <p:cNvCxnSpPr/>
              <p:nvPr/>
            </p:nvCxnSpPr>
            <p:spPr>
              <a:xfrm rot="5400000" flipH="1" flipV="1">
                <a:off x="6157790" y="12202986"/>
                <a:ext cx="182566" cy="1825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Egyenes összekötő nyíllal 920"/>
              <p:cNvCxnSpPr/>
              <p:nvPr/>
            </p:nvCxnSpPr>
            <p:spPr>
              <a:xfrm rot="10800000">
                <a:off x="6011737" y="12312525"/>
                <a:ext cx="146054" cy="730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2" name="Hold 921"/>
              <p:cNvSpPr/>
              <p:nvPr/>
            </p:nvSpPr>
            <p:spPr>
              <a:xfrm rot="5400000">
                <a:off x="6082379" y="11803728"/>
                <a:ext cx="109540" cy="396875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hu-HU"/>
              </a:p>
            </p:txBody>
          </p:sp>
          <p:cxnSp>
            <p:nvCxnSpPr>
              <p:cNvPr id="923" name="Egyenes összekötő 922"/>
              <p:cNvCxnSpPr>
                <a:stCxn id="919" idx="3"/>
              </p:cNvCxnSpPr>
              <p:nvPr/>
            </p:nvCxnSpPr>
            <p:spPr>
              <a:xfrm rot="5400000">
                <a:off x="5777075" y="12670015"/>
                <a:ext cx="169278" cy="650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Egyenes összekötő 923"/>
              <p:cNvCxnSpPr>
                <a:stCxn id="919" idx="5"/>
              </p:cNvCxnSpPr>
              <p:nvPr/>
            </p:nvCxnSpPr>
            <p:spPr>
              <a:xfrm rot="16200000" flipH="1">
                <a:off x="6332316" y="12670411"/>
                <a:ext cx="170073" cy="650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7" name="Egyenes összekötő 896"/>
            <p:cNvCxnSpPr/>
            <p:nvPr/>
          </p:nvCxnSpPr>
          <p:spPr>
            <a:xfrm>
              <a:off x="6595945" y="13882584"/>
              <a:ext cx="803286" cy="1588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Egyenes összekötő 897"/>
            <p:cNvCxnSpPr/>
            <p:nvPr/>
          </p:nvCxnSpPr>
          <p:spPr>
            <a:xfrm>
              <a:off x="6595945" y="13553967"/>
              <a:ext cx="1679598" cy="1588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Egyenes összekötő 898"/>
            <p:cNvCxnSpPr/>
            <p:nvPr/>
          </p:nvCxnSpPr>
          <p:spPr>
            <a:xfrm>
              <a:off x="6595945" y="13079298"/>
              <a:ext cx="985851" cy="1588"/>
            </a:xfrm>
            <a:prstGeom prst="line">
              <a:avLst/>
            </a:prstGeom>
            <a:ln w="25400">
              <a:solidFill>
                <a:srgbClr val="002F65"/>
              </a:solidFill>
              <a:headEnd type="triangl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Egyenes összekötő 899"/>
            <p:cNvCxnSpPr/>
            <p:nvPr/>
          </p:nvCxnSpPr>
          <p:spPr>
            <a:xfrm rot="10800000">
              <a:off x="3455830" y="14211202"/>
              <a:ext cx="694679" cy="1665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Egyenes összekötő 900"/>
            <p:cNvCxnSpPr/>
            <p:nvPr/>
          </p:nvCxnSpPr>
          <p:spPr>
            <a:xfrm rot="10800000" flipV="1">
              <a:off x="3054186" y="13079297"/>
              <a:ext cx="1095389" cy="1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Egyenes összekötő 901"/>
            <p:cNvCxnSpPr/>
            <p:nvPr/>
          </p:nvCxnSpPr>
          <p:spPr>
            <a:xfrm rot="10800000" flipV="1">
              <a:off x="3236750" y="13882583"/>
              <a:ext cx="912824" cy="1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Egyenes összekötő 902"/>
            <p:cNvCxnSpPr/>
            <p:nvPr/>
          </p:nvCxnSpPr>
          <p:spPr>
            <a:xfrm rot="10800000" flipV="1">
              <a:off x="2835108" y="13553966"/>
              <a:ext cx="1314467" cy="1"/>
            </a:xfrm>
            <a:prstGeom prst="line">
              <a:avLst/>
            </a:prstGeom>
            <a:ln w="25400">
              <a:solidFill>
                <a:srgbClr val="F39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Egyenes összekötő 903"/>
            <p:cNvCxnSpPr>
              <a:endCxn id="892" idx="1"/>
            </p:cNvCxnSpPr>
            <p:nvPr/>
          </p:nvCxnSpPr>
          <p:spPr>
            <a:xfrm>
              <a:off x="3784444" y="32358162"/>
              <a:ext cx="36513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5" name="Lekerekített téglalap 904"/>
            <p:cNvSpPr/>
            <p:nvPr/>
          </p:nvSpPr>
          <p:spPr>
            <a:xfrm>
              <a:off x="2141359" y="29948304"/>
              <a:ext cx="6462801" cy="3870378"/>
            </a:xfrm>
            <a:prstGeom prst="roundRect">
              <a:avLst/>
            </a:prstGeom>
            <a:noFill/>
            <a:ln>
              <a:solidFill>
                <a:srgbClr val="002F6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zövegdoboz 905"/>
            <p:cNvSpPr txBox="1"/>
            <p:nvPr/>
          </p:nvSpPr>
          <p:spPr>
            <a:xfrm>
              <a:off x="3163723" y="33001257"/>
              <a:ext cx="4418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b="1">
                  <a:solidFill>
                    <a:srgbClr val="002F65"/>
                  </a:solidFill>
                </a:rPr>
                <a:t>Simulator </a:t>
              </a:r>
              <a:r>
                <a:rPr lang="hu-HU" sz="4000" b="1" err="1">
                  <a:solidFill>
                    <a:srgbClr val="002F65"/>
                  </a:solidFill>
                </a:rPr>
                <a:t>functions</a:t>
              </a:r>
              <a:endParaRPr lang="en-US" sz="4000" b="1">
                <a:solidFill>
                  <a:srgbClr val="002F65"/>
                </a:solidFill>
              </a:endParaRPr>
            </a:p>
          </p:txBody>
        </p:sp>
        <p:sp>
          <p:nvSpPr>
            <p:cNvPr id="907" name="Lekerekített téglalap 906"/>
            <p:cNvSpPr/>
            <p:nvPr/>
          </p:nvSpPr>
          <p:spPr>
            <a:xfrm>
              <a:off x="2177872" y="16000338"/>
              <a:ext cx="6389775" cy="9274303"/>
            </a:xfrm>
            <a:prstGeom prst="roundRect">
              <a:avLst/>
            </a:prstGeom>
            <a:noFill/>
            <a:ln>
              <a:solidFill>
                <a:srgbClr val="002F6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zövegdoboz 907"/>
            <p:cNvSpPr txBox="1"/>
            <p:nvPr/>
          </p:nvSpPr>
          <p:spPr>
            <a:xfrm>
              <a:off x="2360437" y="18629274"/>
              <a:ext cx="800219" cy="34463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hu-HU" sz="4000" b="1" err="1">
                  <a:solidFill>
                    <a:srgbClr val="002F65"/>
                  </a:solidFill>
                </a:rPr>
                <a:t>Device</a:t>
              </a:r>
              <a:r>
                <a:rPr lang="hu-HU" sz="4000" b="1">
                  <a:solidFill>
                    <a:srgbClr val="002F65"/>
                  </a:solidFill>
                </a:rPr>
                <a:t> </a:t>
              </a:r>
              <a:r>
                <a:rPr lang="hu-HU" sz="4000" b="1" err="1">
                  <a:solidFill>
                    <a:srgbClr val="002F65"/>
                  </a:solidFill>
                </a:rPr>
                <a:t>models</a:t>
              </a:r>
              <a:endParaRPr lang="en-US" sz="4000" b="1">
                <a:solidFill>
                  <a:srgbClr val="002F65"/>
                </a:solidFill>
              </a:endParaRPr>
            </a:p>
          </p:txBody>
        </p:sp>
        <p:sp>
          <p:nvSpPr>
            <p:cNvPr id="909" name="Téglalap 908"/>
            <p:cNvSpPr/>
            <p:nvPr/>
          </p:nvSpPr>
          <p:spPr>
            <a:xfrm>
              <a:off x="4186087" y="25493718"/>
              <a:ext cx="2446371" cy="13874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b="1" err="1">
                  <a:solidFill>
                    <a:srgbClr val="002F65"/>
                  </a:solidFill>
                </a:rPr>
                <a:t>Load-flow</a:t>
              </a:r>
              <a:r>
                <a:rPr lang="hu-HU" sz="2400" b="1">
                  <a:solidFill>
                    <a:srgbClr val="002F65"/>
                  </a:solidFill>
                </a:rPr>
                <a:t> </a:t>
              </a:r>
              <a:r>
                <a:rPr lang="hu-HU" sz="3600" b="1" err="1">
                  <a:solidFill>
                    <a:srgbClr val="002F65"/>
                  </a:solidFill>
                </a:rPr>
                <a:t>calculation</a:t>
              </a:r>
              <a:endParaRPr lang="en-US" sz="2400" b="1">
                <a:solidFill>
                  <a:srgbClr val="002F65"/>
                </a:solidFill>
              </a:endParaRPr>
            </a:p>
          </p:txBody>
        </p:sp>
        <p:sp>
          <p:nvSpPr>
            <p:cNvPr id="910" name="Jobbra nyíl 909"/>
            <p:cNvSpPr/>
            <p:nvPr/>
          </p:nvSpPr>
          <p:spPr>
            <a:xfrm>
              <a:off x="6705484" y="30349947"/>
              <a:ext cx="766773" cy="803286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Jobbra nyíl 910"/>
            <p:cNvSpPr/>
            <p:nvPr/>
          </p:nvSpPr>
          <p:spPr>
            <a:xfrm>
              <a:off x="3346288" y="30313434"/>
              <a:ext cx="766773" cy="80328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Lekerekített téglalap 911"/>
            <p:cNvSpPr/>
            <p:nvPr/>
          </p:nvSpPr>
          <p:spPr>
            <a:xfrm>
              <a:off x="2141359" y="11728317"/>
              <a:ext cx="6462802" cy="4083108"/>
            </a:xfrm>
            <a:prstGeom prst="roundRect">
              <a:avLst/>
            </a:prstGeom>
            <a:noFill/>
            <a:ln>
              <a:solidFill>
                <a:srgbClr val="002F6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zövegdoboz 912"/>
            <p:cNvSpPr txBox="1"/>
            <p:nvPr/>
          </p:nvSpPr>
          <p:spPr>
            <a:xfrm>
              <a:off x="3419314" y="11947395"/>
              <a:ext cx="3833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b="1">
                  <a:solidFill>
                    <a:srgbClr val="002F65"/>
                  </a:solidFill>
                </a:rPr>
                <a:t>Simulator </a:t>
              </a:r>
              <a:r>
                <a:rPr lang="hu-HU" sz="4000" b="1" err="1">
                  <a:solidFill>
                    <a:srgbClr val="002F65"/>
                  </a:solidFill>
                </a:rPr>
                <a:t>engine</a:t>
              </a:r>
              <a:endParaRPr lang="en-US" sz="4000" b="1">
                <a:solidFill>
                  <a:srgbClr val="002F65"/>
                </a:solidFill>
              </a:endParaRPr>
            </a:p>
          </p:txBody>
        </p:sp>
        <p:sp>
          <p:nvSpPr>
            <p:cNvPr id="914" name="Jobbra nyíl 913"/>
            <p:cNvSpPr/>
            <p:nvPr/>
          </p:nvSpPr>
          <p:spPr>
            <a:xfrm>
              <a:off x="6705484" y="27392394"/>
              <a:ext cx="766773" cy="803286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Jobbra nyíl 914"/>
            <p:cNvSpPr/>
            <p:nvPr/>
          </p:nvSpPr>
          <p:spPr>
            <a:xfrm>
              <a:off x="3382801" y="27319368"/>
              <a:ext cx="766773" cy="80328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Téglalap 915"/>
            <p:cNvSpPr/>
            <p:nvPr/>
          </p:nvSpPr>
          <p:spPr>
            <a:xfrm>
              <a:off x="4186087" y="27027264"/>
              <a:ext cx="2446371" cy="13874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b="1" err="1">
                  <a:solidFill>
                    <a:srgbClr val="002F65"/>
                  </a:solidFill>
                </a:rPr>
                <a:t>P-f</a:t>
              </a:r>
              <a:endParaRPr lang="hu-HU" sz="3600" b="1">
                <a:solidFill>
                  <a:srgbClr val="002F65"/>
                </a:solidFill>
              </a:endParaRPr>
            </a:p>
            <a:p>
              <a:pPr algn="ctr"/>
              <a:r>
                <a:rPr lang="hu-HU" sz="3600" b="1">
                  <a:solidFill>
                    <a:srgbClr val="002F65"/>
                  </a:solidFill>
                </a:rPr>
                <a:t>modelling</a:t>
              </a:r>
              <a:endParaRPr lang="en-US" sz="2400" b="1">
                <a:solidFill>
                  <a:srgbClr val="002F65"/>
                </a:solidFill>
              </a:endParaRPr>
            </a:p>
          </p:txBody>
        </p:sp>
        <p:sp>
          <p:nvSpPr>
            <p:cNvPr id="917" name="Lekerekített téglalap 916"/>
            <p:cNvSpPr/>
            <p:nvPr/>
          </p:nvSpPr>
          <p:spPr>
            <a:xfrm>
              <a:off x="2141359" y="25384179"/>
              <a:ext cx="6462801" cy="4454586"/>
            </a:xfrm>
            <a:prstGeom prst="roundRect">
              <a:avLst/>
            </a:prstGeom>
            <a:noFill/>
            <a:ln>
              <a:solidFill>
                <a:srgbClr val="002F6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zövegdoboz 917"/>
            <p:cNvSpPr txBox="1"/>
            <p:nvPr/>
          </p:nvSpPr>
          <p:spPr>
            <a:xfrm>
              <a:off x="3236749" y="28706862"/>
              <a:ext cx="4418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b="1" err="1">
                  <a:solidFill>
                    <a:srgbClr val="002F65"/>
                  </a:solidFill>
                </a:rPr>
                <a:t>Electrical</a:t>
              </a:r>
              <a:r>
                <a:rPr lang="hu-HU" sz="4000" b="1">
                  <a:solidFill>
                    <a:srgbClr val="002F65"/>
                  </a:solidFill>
                </a:rPr>
                <a:t> </a:t>
              </a:r>
              <a:r>
                <a:rPr lang="hu-HU" sz="4000" b="1" err="1">
                  <a:solidFill>
                    <a:srgbClr val="002F65"/>
                  </a:solidFill>
                </a:rPr>
                <a:t>calc</a:t>
              </a:r>
              <a:r>
                <a:rPr lang="hu-HU" sz="4000" b="1">
                  <a:solidFill>
                    <a:srgbClr val="002F65"/>
                  </a:solidFill>
                </a:rPr>
                <a:t>. </a:t>
              </a:r>
              <a:r>
                <a:rPr lang="hu-HU" sz="4000" b="1" err="1">
                  <a:solidFill>
                    <a:srgbClr val="002F65"/>
                  </a:solidFill>
                </a:rPr>
                <a:t>func</a:t>
              </a:r>
              <a:r>
                <a:rPr lang="hu-HU" sz="4000" b="1">
                  <a:solidFill>
                    <a:srgbClr val="002F65"/>
                  </a:solidFill>
                </a:rPr>
                <a:t>.</a:t>
              </a:r>
              <a:endParaRPr lang="en-US" sz="4000" b="1">
                <a:solidFill>
                  <a:srgbClr val="002F6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16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90715" y="6642622"/>
            <a:ext cx="23042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/>
              <a:t>Full-scope simulation of grid-connected </a:t>
            </a:r>
            <a:r>
              <a:rPr lang="en-GB" sz="6000" b="1" err="1"/>
              <a:t>microgrids</a:t>
            </a:r>
            <a:r>
              <a:rPr lang="en-GB" sz="6000" b="1"/>
              <a:t> </a:t>
            </a:r>
            <a:endParaRPr lang="hu-HU" sz="6000" b="1"/>
          </a:p>
          <a:p>
            <a:pPr algn="ctr"/>
            <a:r>
              <a:rPr lang="hu-HU" sz="6500" b="1">
                <a:latin typeface="+mj-lt"/>
              </a:rPr>
              <a:t>(</a:t>
            </a:r>
            <a:r>
              <a:rPr lang="en-US" sz="6500" b="1">
                <a:latin typeface="+mj-lt"/>
              </a:rPr>
              <a:t>continued</a:t>
            </a:r>
            <a:r>
              <a:rPr lang="hu-HU" sz="6500" b="1">
                <a:latin typeface="+mj-lt"/>
              </a:rPr>
              <a:t>)</a:t>
            </a:r>
            <a:endParaRPr lang="en-US" sz="6500" b="1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307339" y="2070114"/>
            <a:ext cx="115212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8000">
                <a:solidFill>
                  <a:srgbClr val="DE6336"/>
                </a:solidFill>
                <a:latin typeface="+mj-lt"/>
              </a:rPr>
              <a:t>Study Committee </a:t>
            </a:r>
            <a:r>
              <a:rPr lang="hu-HU" sz="8000">
                <a:solidFill>
                  <a:srgbClr val="DE6336"/>
                </a:solidFill>
                <a:latin typeface="+mj-lt"/>
              </a:rPr>
              <a:t>C6</a:t>
            </a:r>
          </a:p>
          <a:p>
            <a:pPr algn="ctr">
              <a:spcBef>
                <a:spcPts val="600"/>
              </a:spcBef>
              <a:defRPr/>
            </a:pPr>
            <a:r>
              <a:rPr lang="hu-HU" sz="5000">
                <a:solidFill>
                  <a:srgbClr val="DE6336"/>
                </a:solidFill>
              </a:rPr>
              <a:t>Active distribution systems and distributed energy resources</a:t>
            </a:r>
            <a:endParaRPr lang="de-DE" sz="5000">
              <a:solidFill>
                <a:srgbClr val="DE6336"/>
              </a:solidFill>
            </a:endParaRP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8479247" y="5130454"/>
            <a:ext cx="13285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Paper 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C6</a:t>
            </a: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_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304</a:t>
            </a: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_201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8</a:t>
            </a:r>
            <a:endParaRPr lang="en-US" sz="6000">
              <a:solidFill>
                <a:srgbClr val="DE6336"/>
              </a:solidFill>
              <a:latin typeface="Calibri" pitchFamily="34" charset="0"/>
            </a:endParaRPr>
          </a:p>
        </p:txBody>
      </p:sp>
      <p:sp>
        <p:nvSpPr>
          <p:cNvPr id="3276" name="Rectangle 204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91" name="Picture 2" descr="J:\kozos\Arculat\Logo\Astronlogo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0845" y="1615936"/>
            <a:ext cx="6803865" cy="2143140"/>
          </a:xfrm>
          <a:prstGeom prst="rect">
            <a:avLst/>
          </a:prstGeom>
          <a:noFill/>
        </p:spPr>
      </p:pic>
      <p:sp>
        <p:nvSpPr>
          <p:cNvPr id="692" name="Textfeld 4"/>
          <p:cNvSpPr txBox="1"/>
          <p:nvPr/>
        </p:nvSpPr>
        <p:spPr>
          <a:xfrm>
            <a:off x="1494471" y="10207018"/>
            <a:ext cx="136095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err="1"/>
              <a:t>Model</a:t>
            </a:r>
            <a:r>
              <a:rPr lang="hu-HU" sz="6000" b="1"/>
              <a:t> of </a:t>
            </a:r>
            <a:r>
              <a:rPr lang="hu-HU" sz="6000" b="1" err="1"/>
              <a:t>renewables</a:t>
            </a:r>
            <a:r>
              <a:rPr lang="hu-HU" sz="6000" b="1"/>
              <a:t> </a:t>
            </a:r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handling</a:t>
            </a:r>
            <a:r>
              <a:rPr lang="hu-HU" sz="4000"/>
              <a:t> </a:t>
            </a:r>
            <a:r>
              <a:rPr lang="hu-HU" sz="4000" err="1"/>
              <a:t>multiplied</a:t>
            </a:r>
            <a:r>
              <a:rPr lang="hu-HU" sz="4000"/>
              <a:t> </a:t>
            </a:r>
            <a:r>
              <a:rPr lang="hu-HU" sz="4000" err="1"/>
              <a:t>set-point</a:t>
            </a:r>
            <a:r>
              <a:rPr lang="hu-HU" sz="4000"/>
              <a:t> </a:t>
            </a:r>
            <a:r>
              <a:rPr lang="hu-HU" sz="4000" err="1"/>
              <a:t>sources</a:t>
            </a:r>
            <a:endParaRPr lang="hu-HU" sz="4000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primary</a:t>
            </a:r>
            <a:r>
              <a:rPr lang="hu-HU" sz="4000"/>
              <a:t> </a:t>
            </a:r>
            <a:r>
              <a:rPr lang="hu-HU" sz="4000" err="1"/>
              <a:t>energy</a:t>
            </a:r>
            <a:r>
              <a:rPr lang="hu-HU" sz="4000"/>
              <a:t> </a:t>
            </a:r>
            <a:r>
              <a:rPr lang="hu-HU" sz="4000" err="1"/>
              <a:t>source</a:t>
            </a:r>
            <a:r>
              <a:rPr lang="hu-HU" sz="4000"/>
              <a:t> (</a:t>
            </a:r>
            <a:r>
              <a:rPr lang="hu-HU" sz="4000" err="1"/>
              <a:t>wind</a:t>
            </a:r>
            <a:r>
              <a:rPr lang="hu-HU" sz="4000"/>
              <a:t>, </a:t>
            </a:r>
            <a:r>
              <a:rPr lang="hu-HU" sz="4000" err="1"/>
              <a:t>sun</a:t>
            </a:r>
            <a:r>
              <a:rPr lang="hu-HU" sz="4000"/>
              <a:t>, </a:t>
            </a:r>
            <a:r>
              <a:rPr lang="hu-HU" sz="4000" err="1"/>
              <a:t>water</a:t>
            </a:r>
            <a:r>
              <a:rPr lang="hu-HU" sz="4000"/>
              <a:t>) </a:t>
            </a:r>
            <a:r>
              <a:rPr lang="hu-HU" sz="4000" err="1"/>
              <a:t>transformation</a:t>
            </a:r>
            <a:endParaRPr lang="hu-HU" sz="4000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ramping</a:t>
            </a:r>
            <a:r>
              <a:rPr lang="hu-HU" sz="4000"/>
              <a:t> </a:t>
            </a:r>
            <a:r>
              <a:rPr lang="hu-HU" sz="4000" err="1"/>
              <a:t>up</a:t>
            </a:r>
            <a:r>
              <a:rPr lang="hu-HU" sz="4000"/>
              <a:t>/down </a:t>
            </a:r>
            <a:r>
              <a:rPr lang="hu-HU" sz="4000" err="1"/>
              <a:t>curves</a:t>
            </a:r>
            <a:endParaRPr lang="hu-HU" sz="4000"/>
          </a:p>
        </p:txBody>
      </p:sp>
      <p:grpSp>
        <p:nvGrpSpPr>
          <p:cNvPr id="443" name="Csoportba foglalás 442"/>
          <p:cNvGrpSpPr/>
          <p:nvPr/>
        </p:nvGrpSpPr>
        <p:grpSpPr>
          <a:xfrm>
            <a:off x="1386459" y="15067558"/>
            <a:ext cx="13357484" cy="8244916"/>
            <a:chOff x="1530475" y="12943322"/>
            <a:chExt cx="12767156" cy="7618430"/>
          </a:xfrm>
        </p:grpSpPr>
        <p:grpSp>
          <p:nvGrpSpPr>
            <p:cNvPr id="764" name="Csoportba foglalás 712"/>
            <p:cNvGrpSpPr/>
            <p:nvPr/>
          </p:nvGrpSpPr>
          <p:grpSpPr>
            <a:xfrm>
              <a:off x="5693678" y="14184764"/>
              <a:ext cx="2746797" cy="2519397"/>
              <a:chOff x="14220826" y="23631554"/>
              <a:chExt cx="2890864" cy="2519397"/>
            </a:xfrm>
          </p:grpSpPr>
          <p:sp>
            <p:nvSpPr>
              <p:cNvPr id="695" name="Téglalap 694"/>
              <p:cNvSpPr/>
              <p:nvPr/>
            </p:nvSpPr>
            <p:spPr>
              <a:xfrm>
                <a:off x="14220826" y="23631554"/>
                <a:ext cx="2890864" cy="2519397"/>
              </a:xfrm>
              <a:prstGeom prst="rect">
                <a:avLst/>
              </a:prstGeom>
              <a:noFill/>
              <a:ln w="38100"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5" name="Csoportba foglalás 711"/>
              <p:cNvGrpSpPr/>
              <p:nvPr/>
            </p:nvGrpSpPr>
            <p:grpSpPr>
              <a:xfrm>
                <a:off x="14263675" y="23704581"/>
                <a:ext cx="2811501" cy="2433367"/>
                <a:chOff x="14263675" y="23704581"/>
                <a:chExt cx="2811501" cy="2433367"/>
              </a:xfrm>
            </p:grpSpPr>
            <p:sp>
              <p:nvSpPr>
                <p:cNvPr id="706" name="Szövegdoboz 705"/>
                <p:cNvSpPr txBox="1"/>
                <p:nvPr/>
              </p:nvSpPr>
              <p:spPr>
                <a:xfrm>
                  <a:off x="16746559" y="25676283"/>
                  <a:ext cx="32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400" b="1" i="1">
                      <a:solidFill>
                        <a:srgbClr val="002F65"/>
                      </a:solidFill>
                    </a:rPr>
                    <a:t>E</a:t>
                  </a:r>
                  <a:endParaRPr lang="en-US" sz="2400" b="1" i="1">
                    <a:solidFill>
                      <a:srgbClr val="002F65"/>
                    </a:solidFill>
                  </a:endParaRPr>
                </a:p>
              </p:txBody>
            </p:sp>
            <p:cxnSp>
              <p:nvCxnSpPr>
                <p:cNvPr id="699" name="Egyenes összekötő nyíllal 698"/>
                <p:cNvCxnSpPr/>
                <p:nvPr/>
              </p:nvCxnSpPr>
              <p:spPr>
                <a:xfrm>
                  <a:off x="14446240" y="25880769"/>
                  <a:ext cx="2336832" cy="1588"/>
                </a:xfrm>
                <a:prstGeom prst="straightConnector1">
                  <a:avLst/>
                </a:prstGeom>
                <a:ln w="38100">
                  <a:solidFill>
                    <a:srgbClr val="002F65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Egyenes összekötő nyíllal 699"/>
                <p:cNvCxnSpPr/>
                <p:nvPr/>
              </p:nvCxnSpPr>
              <p:spPr>
                <a:xfrm rot="16200000" flipV="1">
                  <a:off x="13533416" y="24969531"/>
                  <a:ext cx="1832000" cy="6351"/>
                </a:xfrm>
                <a:prstGeom prst="straightConnector1">
                  <a:avLst/>
                </a:prstGeom>
                <a:ln w="38100">
                  <a:solidFill>
                    <a:srgbClr val="002F65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5" name="Szövegdoboz 704"/>
                <p:cNvSpPr txBox="1"/>
                <p:nvPr/>
              </p:nvSpPr>
              <p:spPr>
                <a:xfrm>
                  <a:off x="14263675" y="23704581"/>
                  <a:ext cx="8032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400" b="1" i="1">
                      <a:solidFill>
                        <a:srgbClr val="002F65"/>
                      </a:solidFill>
                    </a:rPr>
                    <a:t>P</a:t>
                  </a:r>
                  <a:endParaRPr lang="en-US" sz="2400" b="1" i="1">
                    <a:solidFill>
                      <a:srgbClr val="002F65"/>
                    </a:solidFill>
                  </a:endParaRPr>
                </a:p>
              </p:txBody>
            </p:sp>
            <p:cxnSp>
              <p:nvCxnSpPr>
                <p:cNvPr id="708" name="Egyenes összekötő 707"/>
                <p:cNvCxnSpPr/>
                <p:nvPr/>
              </p:nvCxnSpPr>
              <p:spPr>
                <a:xfrm flipV="1">
                  <a:off x="14446240" y="24604402"/>
                  <a:ext cx="2300319" cy="36513"/>
                </a:xfrm>
                <a:prstGeom prst="line">
                  <a:avLst/>
                </a:prstGeom>
                <a:ln w="38100">
                  <a:solidFill>
                    <a:srgbClr val="002F65"/>
                  </a:solidFill>
                  <a:prstDash val="dash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9" name="Szabadkézi sokszög 708"/>
                <p:cNvSpPr/>
                <p:nvPr/>
              </p:nvSpPr>
              <p:spPr>
                <a:xfrm>
                  <a:off x="14454199" y="24595305"/>
                  <a:ext cx="2260600" cy="1293283"/>
                </a:xfrm>
                <a:custGeom>
                  <a:avLst/>
                  <a:gdLst>
                    <a:gd name="connsiteX0" fmla="*/ 0 w 2260600"/>
                    <a:gd name="connsiteY0" fmla="*/ 1293283 h 1293283"/>
                    <a:gd name="connsiteX1" fmla="*/ 698500 w 2260600"/>
                    <a:gd name="connsiteY1" fmla="*/ 1178983 h 1293283"/>
                    <a:gd name="connsiteX2" fmla="*/ 990600 w 2260600"/>
                    <a:gd name="connsiteY2" fmla="*/ 734483 h 1293283"/>
                    <a:gd name="connsiteX3" fmla="*/ 1231900 w 2260600"/>
                    <a:gd name="connsiteY3" fmla="*/ 328083 h 1293283"/>
                    <a:gd name="connsiteX4" fmla="*/ 1816100 w 2260600"/>
                    <a:gd name="connsiteY4" fmla="*/ 48683 h 1293283"/>
                    <a:gd name="connsiteX5" fmla="*/ 2260600 w 2260600"/>
                    <a:gd name="connsiteY5" fmla="*/ 35983 h 1293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0600" h="1293283">
                      <a:moveTo>
                        <a:pt x="0" y="1293283"/>
                      </a:moveTo>
                      <a:cubicBezTo>
                        <a:pt x="266700" y="1282699"/>
                        <a:pt x="533400" y="1272116"/>
                        <a:pt x="698500" y="1178983"/>
                      </a:cubicBezTo>
                      <a:cubicBezTo>
                        <a:pt x="863600" y="1085850"/>
                        <a:pt x="901700" y="876299"/>
                        <a:pt x="990600" y="734483"/>
                      </a:cubicBezTo>
                      <a:cubicBezTo>
                        <a:pt x="1079500" y="592667"/>
                        <a:pt x="1094317" y="442383"/>
                        <a:pt x="1231900" y="328083"/>
                      </a:cubicBezTo>
                      <a:cubicBezTo>
                        <a:pt x="1369483" y="213783"/>
                        <a:pt x="1644650" y="97366"/>
                        <a:pt x="1816100" y="48683"/>
                      </a:cubicBezTo>
                      <a:cubicBezTo>
                        <a:pt x="1987550" y="0"/>
                        <a:pt x="2124075" y="17991"/>
                        <a:pt x="2260600" y="35983"/>
                      </a:cubicBezTo>
                    </a:path>
                  </a:pathLst>
                </a:custGeom>
                <a:ln w="38100">
                  <a:solidFill>
                    <a:srgbClr val="DE63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1" name="Szövegdoboz 710"/>
              <p:cNvSpPr txBox="1"/>
              <p:nvPr/>
            </p:nvSpPr>
            <p:spPr>
              <a:xfrm>
                <a:off x="14628805" y="23704581"/>
                <a:ext cx="22638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i="1" err="1">
                    <a:solidFill>
                      <a:srgbClr val="002F65"/>
                    </a:solidFill>
                  </a:rPr>
                  <a:t>Primary</a:t>
                </a:r>
                <a:r>
                  <a:rPr lang="hu-HU" sz="2400" b="1" i="1">
                    <a:solidFill>
                      <a:srgbClr val="002F65"/>
                    </a:solidFill>
                  </a:rPr>
                  <a:t> </a:t>
                </a:r>
                <a:r>
                  <a:rPr lang="hu-HU" sz="2400" b="1" i="1" err="1">
                    <a:solidFill>
                      <a:srgbClr val="002F65"/>
                    </a:solidFill>
                  </a:rPr>
                  <a:t>energy</a:t>
                </a:r>
                <a:r>
                  <a:rPr lang="hu-HU" sz="2400" b="1" i="1">
                    <a:solidFill>
                      <a:srgbClr val="002F65"/>
                    </a:solidFill>
                  </a:rPr>
                  <a:t> </a:t>
                </a:r>
              </a:p>
              <a:p>
                <a:r>
                  <a:rPr lang="hu-HU" sz="2400" b="1" i="1" err="1">
                    <a:solidFill>
                      <a:srgbClr val="002F65"/>
                    </a:solidFill>
                  </a:rPr>
                  <a:t>conversion</a:t>
                </a:r>
                <a:endParaRPr lang="en-US" sz="2400" b="1" i="1">
                  <a:solidFill>
                    <a:srgbClr val="002F65"/>
                  </a:solidFill>
                </a:endParaRPr>
              </a:p>
            </p:txBody>
          </p:sp>
        </p:grpSp>
        <p:grpSp>
          <p:nvGrpSpPr>
            <p:cNvPr id="766" name="Csoportba foglalás 744"/>
            <p:cNvGrpSpPr/>
            <p:nvPr/>
          </p:nvGrpSpPr>
          <p:grpSpPr>
            <a:xfrm>
              <a:off x="11550834" y="17045782"/>
              <a:ext cx="2746797" cy="2542906"/>
              <a:chOff x="15724195" y="26954238"/>
              <a:chExt cx="2890864" cy="2542906"/>
            </a:xfrm>
          </p:grpSpPr>
          <p:sp>
            <p:nvSpPr>
              <p:cNvPr id="715" name="Téglalap 714"/>
              <p:cNvSpPr/>
              <p:nvPr/>
            </p:nvSpPr>
            <p:spPr>
              <a:xfrm>
                <a:off x="15724195" y="26954238"/>
                <a:ext cx="2890864" cy="2519397"/>
              </a:xfrm>
              <a:prstGeom prst="rect">
                <a:avLst/>
              </a:prstGeom>
              <a:noFill/>
              <a:ln w="38100">
                <a:solidFill>
                  <a:srgbClr val="002F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Szövegdoboz 716"/>
              <p:cNvSpPr txBox="1"/>
              <p:nvPr/>
            </p:nvSpPr>
            <p:spPr>
              <a:xfrm>
                <a:off x="16132174" y="27027265"/>
                <a:ext cx="226380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i="1" err="1">
                    <a:solidFill>
                      <a:srgbClr val="002F65"/>
                    </a:solidFill>
                  </a:rPr>
                  <a:t>Ramping</a:t>
                </a:r>
                <a:r>
                  <a:rPr lang="hu-HU" sz="2400" b="1" i="1">
                    <a:solidFill>
                      <a:srgbClr val="002F65"/>
                    </a:solidFill>
                  </a:rPr>
                  <a:t> </a:t>
                </a:r>
                <a:r>
                  <a:rPr lang="hu-HU" sz="2400" b="1" i="1" err="1">
                    <a:solidFill>
                      <a:srgbClr val="002F65"/>
                    </a:solidFill>
                  </a:rPr>
                  <a:t>up</a:t>
                </a:r>
                <a:r>
                  <a:rPr lang="hu-HU" sz="2400" b="1" i="1">
                    <a:solidFill>
                      <a:srgbClr val="002F65"/>
                    </a:solidFill>
                  </a:rPr>
                  <a:t>/down</a:t>
                </a:r>
                <a:endParaRPr lang="en-US" sz="2400" b="1" i="1">
                  <a:solidFill>
                    <a:srgbClr val="002F65"/>
                  </a:solidFill>
                </a:endParaRPr>
              </a:p>
            </p:txBody>
          </p:sp>
          <p:grpSp>
            <p:nvGrpSpPr>
              <p:cNvPr id="768" name="Csoportba foglalás 738"/>
              <p:cNvGrpSpPr/>
              <p:nvPr/>
            </p:nvGrpSpPr>
            <p:grpSpPr>
              <a:xfrm>
                <a:off x="15797221" y="27063777"/>
                <a:ext cx="2811501" cy="2433367"/>
                <a:chOff x="12474538" y="26698647"/>
                <a:chExt cx="2811501" cy="2433367"/>
              </a:xfrm>
            </p:grpSpPr>
            <p:sp>
              <p:nvSpPr>
                <p:cNvPr id="718" name="Szövegdoboz 717"/>
                <p:cNvSpPr txBox="1"/>
                <p:nvPr/>
              </p:nvSpPr>
              <p:spPr>
                <a:xfrm>
                  <a:off x="14957422" y="28670349"/>
                  <a:ext cx="32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400" b="1" i="1">
                      <a:solidFill>
                        <a:srgbClr val="002F65"/>
                      </a:solidFill>
                    </a:rPr>
                    <a:t>t</a:t>
                  </a:r>
                  <a:endParaRPr lang="en-US" sz="2400" b="1" i="1">
                    <a:solidFill>
                      <a:srgbClr val="002F65"/>
                    </a:solidFill>
                  </a:endParaRPr>
                </a:p>
              </p:txBody>
            </p:sp>
            <p:cxnSp>
              <p:nvCxnSpPr>
                <p:cNvPr id="719" name="Egyenes összekötő nyíllal 718"/>
                <p:cNvCxnSpPr/>
                <p:nvPr/>
              </p:nvCxnSpPr>
              <p:spPr>
                <a:xfrm>
                  <a:off x="12657103" y="28874835"/>
                  <a:ext cx="2336832" cy="1588"/>
                </a:xfrm>
                <a:prstGeom prst="straightConnector1">
                  <a:avLst/>
                </a:prstGeom>
                <a:ln w="38100">
                  <a:solidFill>
                    <a:srgbClr val="002F65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Egyenes összekötő nyíllal 719"/>
                <p:cNvCxnSpPr/>
                <p:nvPr/>
              </p:nvCxnSpPr>
              <p:spPr>
                <a:xfrm rot="16200000" flipV="1">
                  <a:off x="11744279" y="27963597"/>
                  <a:ext cx="1832000" cy="6351"/>
                </a:xfrm>
                <a:prstGeom prst="straightConnector1">
                  <a:avLst/>
                </a:prstGeom>
                <a:ln w="38100">
                  <a:solidFill>
                    <a:srgbClr val="002F65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1" name="Szövegdoboz 720"/>
                <p:cNvSpPr txBox="1"/>
                <p:nvPr/>
              </p:nvSpPr>
              <p:spPr>
                <a:xfrm>
                  <a:off x="12474538" y="26698647"/>
                  <a:ext cx="8032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u-HU" sz="2400" b="1" i="1">
                      <a:solidFill>
                        <a:srgbClr val="002F65"/>
                      </a:solidFill>
                    </a:rPr>
                    <a:t>P</a:t>
                  </a:r>
                  <a:endParaRPr lang="en-US" sz="2400" b="1" i="1">
                    <a:solidFill>
                      <a:srgbClr val="002F65"/>
                    </a:solidFill>
                  </a:endParaRPr>
                </a:p>
              </p:txBody>
            </p:sp>
            <p:cxnSp>
              <p:nvCxnSpPr>
                <p:cNvPr id="722" name="Egyenes összekötő 721"/>
                <p:cNvCxnSpPr/>
                <p:nvPr/>
              </p:nvCxnSpPr>
              <p:spPr>
                <a:xfrm rot="5400000" flipH="1" flipV="1">
                  <a:off x="12949207" y="28013116"/>
                  <a:ext cx="474671" cy="328619"/>
                </a:xfrm>
                <a:prstGeom prst="line">
                  <a:avLst/>
                </a:prstGeom>
                <a:ln w="63500">
                  <a:solidFill>
                    <a:srgbClr val="DE6336"/>
                  </a:solidFill>
                  <a:prstDash val="solid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Egyenes összekötő 725"/>
                <p:cNvCxnSpPr/>
                <p:nvPr/>
              </p:nvCxnSpPr>
              <p:spPr>
                <a:xfrm rot="16200000" flipV="1">
                  <a:off x="13715980" y="27976602"/>
                  <a:ext cx="620722" cy="547696"/>
                </a:xfrm>
                <a:prstGeom prst="line">
                  <a:avLst/>
                </a:prstGeom>
                <a:ln w="63500">
                  <a:solidFill>
                    <a:srgbClr val="DE6336"/>
                  </a:solidFill>
                  <a:prstDash val="solid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Egyenes összekötő 728"/>
                <p:cNvCxnSpPr/>
                <p:nvPr/>
              </p:nvCxnSpPr>
              <p:spPr>
                <a:xfrm>
                  <a:off x="12693616" y="28414758"/>
                  <a:ext cx="328617" cy="1588"/>
                </a:xfrm>
                <a:prstGeom prst="line">
                  <a:avLst/>
                </a:prstGeom>
                <a:ln w="38100">
                  <a:solidFill>
                    <a:srgbClr val="002F65"/>
                  </a:solidFill>
                  <a:prstDash val="solid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Egyenes összekötő 732"/>
                <p:cNvCxnSpPr/>
                <p:nvPr/>
              </p:nvCxnSpPr>
              <p:spPr>
                <a:xfrm>
                  <a:off x="14263675" y="28560810"/>
                  <a:ext cx="584210" cy="1588"/>
                </a:xfrm>
                <a:prstGeom prst="line">
                  <a:avLst/>
                </a:prstGeom>
                <a:ln w="38100">
                  <a:solidFill>
                    <a:srgbClr val="002F65"/>
                  </a:solidFill>
                  <a:prstDash val="solid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Egyenes összekötő 734"/>
                <p:cNvCxnSpPr/>
                <p:nvPr/>
              </p:nvCxnSpPr>
              <p:spPr>
                <a:xfrm>
                  <a:off x="13350850" y="27940089"/>
                  <a:ext cx="438156" cy="1588"/>
                </a:xfrm>
                <a:prstGeom prst="line">
                  <a:avLst/>
                </a:prstGeom>
                <a:ln w="38100">
                  <a:solidFill>
                    <a:srgbClr val="002F65"/>
                  </a:solidFill>
                  <a:prstDash val="solid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9" name="Csoportba foglalás 758"/>
            <p:cNvGrpSpPr/>
            <p:nvPr/>
          </p:nvGrpSpPr>
          <p:grpSpPr>
            <a:xfrm rot="16200000">
              <a:off x="11744634" y="15762611"/>
              <a:ext cx="2116295" cy="438156"/>
              <a:chOff x="23976133" y="26479571"/>
              <a:chExt cx="2227293" cy="438156"/>
            </a:xfrm>
          </p:grpSpPr>
          <p:cxnSp>
            <p:nvCxnSpPr>
              <p:cNvPr id="746" name="Egyenes összekötő nyíllal 745"/>
              <p:cNvCxnSpPr/>
              <p:nvPr/>
            </p:nvCxnSpPr>
            <p:spPr>
              <a:xfrm>
                <a:off x="25108036" y="26808186"/>
                <a:ext cx="1095390" cy="1588"/>
              </a:xfrm>
              <a:prstGeom prst="straightConnector1">
                <a:avLst/>
              </a:prstGeom>
              <a:ln w="38100">
                <a:solidFill>
                  <a:srgbClr val="002F65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Egyenes összekötő nyíllal 747"/>
              <p:cNvCxnSpPr/>
              <p:nvPr/>
            </p:nvCxnSpPr>
            <p:spPr>
              <a:xfrm>
                <a:off x="23976133" y="26808186"/>
                <a:ext cx="620721" cy="1588"/>
              </a:xfrm>
              <a:prstGeom prst="straightConnector1">
                <a:avLst/>
              </a:prstGeom>
              <a:ln w="38100">
                <a:solidFill>
                  <a:srgbClr val="002F65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Egyenes összekötő nyíllal 748"/>
              <p:cNvCxnSpPr/>
              <p:nvPr/>
            </p:nvCxnSpPr>
            <p:spPr>
              <a:xfrm flipV="1">
                <a:off x="24596853" y="26479571"/>
                <a:ext cx="438159" cy="328615"/>
              </a:xfrm>
              <a:prstGeom prst="straightConnector1">
                <a:avLst/>
              </a:prstGeom>
              <a:ln w="38100">
                <a:solidFill>
                  <a:srgbClr val="002F65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Egyenes összekötő nyíllal 751"/>
              <p:cNvCxnSpPr/>
              <p:nvPr/>
            </p:nvCxnSpPr>
            <p:spPr>
              <a:xfrm rot="5400000" flipH="1" flipV="1">
                <a:off x="25016754" y="26826443"/>
                <a:ext cx="182566" cy="1"/>
              </a:xfrm>
              <a:prstGeom prst="straightConnector1">
                <a:avLst/>
              </a:prstGeom>
              <a:ln w="38100">
                <a:solidFill>
                  <a:srgbClr val="002F65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0" name="Szövegdoboz 759"/>
            <p:cNvSpPr txBox="1"/>
            <p:nvPr/>
          </p:nvSpPr>
          <p:spPr>
            <a:xfrm>
              <a:off x="11863623" y="14059446"/>
              <a:ext cx="2150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 err="1">
                  <a:solidFill>
                    <a:srgbClr val="002F65"/>
                  </a:solidFill>
                </a:rPr>
                <a:t>Current</a:t>
              </a:r>
              <a:r>
                <a:rPr lang="hu-HU" sz="2400" b="1" i="1">
                  <a:solidFill>
                    <a:srgbClr val="002F65"/>
                  </a:solidFill>
                </a:rPr>
                <a:t> Output </a:t>
              </a:r>
              <a:r>
                <a:rPr lang="hu-HU" sz="2400" b="1" i="1" err="1">
                  <a:solidFill>
                    <a:srgbClr val="002F65"/>
                  </a:solidFill>
                </a:rPr>
                <a:t>Power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761" name="Téglalap 760"/>
            <p:cNvSpPr/>
            <p:nvPr/>
          </p:nvSpPr>
          <p:spPr>
            <a:xfrm>
              <a:off x="3507997" y="17909089"/>
              <a:ext cx="1075494" cy="2652663"/>
            </a:xfrm>
            <a:prstGeom prst="rect">
              <a:avLst/>
            </a:prstGeom>
            <a:noFill/>
            <a:ln w="38100"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3200" err="1">
                  <a:solidFill>
                    <a:srgbClr val="002F65"/>
                  </a:solidFill>
                </a:rPr>
                <a:t>P</a:t>
              </a:r>
              <a:r>
                <a:rPr lang="hu-HU" sz="2000" err="1">
                  <a:solidFill>
                    <a:srgbClr val="002F65"/>
                  </a:solidFill>
                </a:rPr>
                <a:t>setpoint</a:t>
              </a:r>
              <a:r>
                <a:rPr lang="hu-HU" sz="3200">
                  <a:solidFill>
                    <a:srgbClr val="002F65"/>
                  </a:solidFill>
                </a:rPr>
                <a:t> multiplexer</a:t>
              </a:r>
              <a:endParaRPr lang="en-US">
                <a:solidFill>
                  <a:srgbClr val="002F65"/>
                </a:solidFill>
              </a:endParaRPr>
            </a:p>
          </p:txBody>
        </p:sp>
        <p:cxnSp>
          <p:nvCxnSpPr>
            <p:cNvPr id="762" name="Egyenes összekötő nyíllal 761"/>
            <p:cNvCxnSpPr/>
            <p:nvPr/>
          </p:nvCxnSpPr>
          <p:spPr>
            <a:xfrm flipV="1">
              <a:off x="10169121" y="18378507"/>
              <a:ext cx="1381713" cy="5252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3" name="Szövegdoboz 762"/>
            <p:cNvSpPr txBox="1"/>
            <p:nvPr/>
          </p:nvSpPr>
          <p:spPr>
            <a:xfrm>
              <a:off x="10169121" y="17763038"/>
              <a:ext cx="1144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 err="1">
                  <a:solidFill>
                    <a:srgbClr val="002F65"/>
                  </a:solidFill>
                </a:rPr>
                <a:t>P</a:t>
              </a:r>
              <a:r>
                <a:rPr lang="hu-HU" sz="1800" b="1" i="1" err="1">
                  <a:solidFill>
                    <a:srgbClr val="002F65"/>
                  </a:solidFill>
                </a:rPr>
                <a:t>setpoint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cxnSp>
          <p:nvCxnSpPr>
            <p:cNvPr id="767" name="Egyenes összekötő nyíllal 766"/>
            <p:cNvCxnSpPr>
              <a:endCxn id="695" idx="1"/>
            </p:cNvCxnSpPr>
            <p:nvPr/>
          </p:nvCxnSpPr>
          <p:spPr>
            <a:xfrm flipV="1">
              <a:off x="4589512" y="15444463"/>
              <a:ext cx="1104166" cy="18256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1" name="Szövegdoboz 770"/>
            <p:cNvSpPr txBox="1"/>
            <p:nvPr/>
          </p:nvSpPr>
          <p:spPr>
            <a:xfrm>
              <a:off x="4583491" y="15024563"/>
              <a:ext cx="1040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E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cxnSp>
          <p:nvCxnSpPr>
            <p:cNvPr id="774" name="Egyenes összekötő nyíllal 773"/>
            <p:cNvCxnSpPr/>
            <p:nvPr/>
          </p:nvCxnSpPr>
          <p:spPr>
            <a:xfrm flipV="1">
              <a:off x="4583491" y="19333096"/>
              <a:ext cx="4822377" cy="36514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5" name="Szövegdoboz 774"/>
            <p:cNvSpPr txBox="1"/>
            <p:nvPr/>
          </p:nvSpPr>
          <p:spPr>
            <a:xfrm>
              <a:off x="4652877" y="18931454"/>
              <a:ext cx="1144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P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776" name="Téglalap 775"/>
            <p:cNvSpPr/>
            <p:nvPr/>
          </p:nvSpPr>
          <p:spPr>
            <a:xfrm>
              <a:off x="3507997" y="14184764"/>
              <a:ext cx="1075494" cy="2592423"/>
            </a:xfrm>
            <a:prstGeom prst="rect">
              <a:avLst/>
            </a:prstGeom>
            <a:noFill/>
            <a:ln w="38100"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3200" err="1">
                  <a:solidFill>
                    <a:srgbClr val="002F65"/>
                  </a:solidFill>
                </a:rPr>
                <a:t>E</a:t>
              </a:r>
              <a:r>
                <a:rPr lang="hu-HU" sz="2000" err="1">
                  <a:solidFill>
                    <a:srgbClr val="002F65"/>
                  </a:solidFill>
                </a:rPr>
                <a:t>setpoint</a:t>
              </a:r>
              <a:r>
                <a:rPr lang="hu-HU" sz="3200">
                  <a:solidFill>
                    <a:srgbClr val="002F65"/>
                  </a:solidFill>
                </a:rPr>
                <a:t> multiplexer</a:t>
              </a:r>
              <a:endParaRPr lang="en-US">
                <a:solidFill>
                  <a:srgbClr val="002F65"/>
                </a:solidFill>
              </a:endParaRPr>
            </a:p>
          </p:txBody>
        </p:sp>
        <p:cxnSp>
          <p:nvCxnSpPr>
            <p:cNvPr id="778" name="Egyenes összekötő nyíllal 777"/>
            <p:cNvCxnSpPr/>
            <p:nvPr/>
          </p:nvCxnSpPr>
          <p:spPr>
            <a:xfrm>
              <a:off x="8746694" y="17434421"/>
              <a:ext cx="659174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Egyenes összekötő nyíllal 780"/>
            <p:cNvCxnSpPr/>
            <p:nvPr/>
          </p:nvCxnSpPr>
          <p:spPr>
            <a:xfrm>
              <a:off x="8434454" y="15462719"/>
              <a:ext cx="312240" cy="1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Egyenes összekötő nyíllal 781"/>
            <p:cNvCxnSpPr/>
            <p:nvPr/>
          </p:nvCxnSpPr>
          <p:spPr>
            <a:xfrm rot="16200000" flipH="1">
              <a:off x="7760843" y="16448569"/>
              <a:ext cx="1971705" cy="1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Egyenes összekötő nyíllal 787"/>
            <p:cNvCxnSpPr>
              <a:endCxn id="800" idx="7"/>
            </p:cNvCxnSpPr>
            <p:nvPr/>
          </p:nvCxnSpPr>
          <p:spPr>
            <a:xfrm rot="5400000">
              <a:off x="9380526" y="18492859"/>
              <a:ext cx="897701" cy="679502"/>
            </a:xfrm>
            <a:prstGeom prst="straightConnector1">
              <a:avLst/>
            </a:prstGeom>
            <a:ln w="63500">
              <a:solidFill>
                <a:srgbClr val="002F65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" name="Ellipszis 797"/>
            <p:cNvSpPr/>
            <p:nvPr/>
          </p:nvSpPr>
          <p:spPr>
            <a:xfrm>
              <a:off x="10099735" y="18310733"/>
              <a:ext cx="138773" cy="146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Ellipszis 798"/>
            <p:cNvSpPr/>
            <p:nvPr/>
          </p:nvSpPr>
          <p:spPr>
            <a:xfrm>
              <a:off x="9371174" y="17361395"/>
              <a:ext cx="138773" cy="146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Ellipszis 799"/>
            <p:cNvSpPr/>
            <p:nvPr/>
          </p:nvSpPr>
          <p:spPr>
            <a:xfrm>
              <a:off x="9371174" y="19260071"/>
              <a:ext cx="138773" cy="1460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F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Ív 807"/>
            <p:cNvSpPr/>
            <p:nvPr/>
          </p:nvSpPr>
          <p:spPr>
            <a:xfrm flipH="1">
              <a:off x="8677308" y="17507447"/>
              <a:ext cx="1110187" cy="1752624"/>
            </a:xfrm>
            <a:prstGeom prst="arc">
              <a:avLst>
                <a:gd name="adj1" fmla="val 16724768"/>
                <a:gd name="adj2" fmla="val 4635437"/>
              </a:avLst>
            </a:prstGeom>
            <a:ln w="25400">
              <a:solidFill>
                <a:srgbClr val="002F65"/>
              </a:solidFill>
              <a:prstDash val="dash"/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9" name="Egyenes összekötő nyíllal 808"/>
            <p:cNvCxnSpPr/>
            <p:nvPr/>
          </p:nvCxnSpPr>
          <p:spPr>
            <a:xfrm>
              <a:off x="1634555" y="14403842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1" name="Szövegdoboz 810"/>
            <p:cNvSpPr txBox="1"/>
            <p:nvPr/>
          </p:nvSpPr>
          <p:spPr>
            <a:xfrm>
              <a:off x="1634555" y="13965686"/>
              <a:ext cx="1144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GUI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812" name="Szövegdoboz 811"/>
            <p:cNvSpPr txBox="1"/>
            <p:nvPr/>
          </p:nvSpPr>
          <p:spPr>
            <a:xfrm>
              <a:off x="1530475" y="14562898"/>
              <a:ext cx="1734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 err="1">
                  <a:solidFill>
                    <a:srgbClr val="002F65"/>
                  </a:solidFill>
                </a:rPr>
                <a:t>Cond</a:t>
              </a:r>
              <a:r>
                <a:rPr lang="hu-HU" sz="2400" b="1" i="1">
                  <a:solidFill>
                    <a:srgbClr val="002F65"/>
                  </a:solidFill>
                </a:rPr>
                <a:t>. </a:t>
              </a:r>
              <a:r>
                <a:rPr lang="hu-HU" sz="2400" b="1" i="1" err="1">
                  <a:solidFill>
                    <a:srgbClr val="002F65"/>
                  </a:solidFill>
                </a:rPr>
                <a:t>event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814" name="Szövegdoboz 813"/>
            <p:cNvSpPr txBox="1"/>
            <p:nvPr/>
          </p:nvSpPr>
          <p:spPr>
            <a:xfrm>
              <a:off x="1530475" y="15147106"/>
              <a:ext cx="1734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Regulator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815" name="Szövegdoboz 814"/>
            <p:cNvSpPr txBox="1"/>
            <p:nvPr/>
          </p:nvSpPr>
          <p:spPr>
            <a:xfrm>
              <a:off x="1530475" y="15900875"/>
              <a:ext cx="1734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Schedule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cxnSp>
          <p:nvCxnSpPr>
            <p:cNvPr id="817" name="Egyenes összekötő nyíllal 816"/>
            <p:cNvCxnSpPr/>
            <p:nvPr/>
          </p:nvCxnSpPr>
          <p:spPr>
            <a:xfrm>
              <a:off x="1634555" y="15024563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Egyenes összekötő nyíllal 817"/>
            <p:cNvCxnSpPr/>
            <p:nvPr/>
          </p:nvCxnSpPr>
          <p:spPr>
            <a:xfrm>
              <a:off x="1634555" y="15645284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Egyenes összekötő nyíllal 818"/>
            <p:cNvCxnSpPr/>
            <p:nvPr/>
          </p:nvCxnSpPr>
          <p:spPr>
            <a:xfrm>
              <a:off x="1669248" y="16448570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Egyenes összekötő nyíllal 819"/>
            <p:cNvCxnSpPr/>
            <p:nvPr/>
          </p:nvCxnSpPr>
          <p:spPr>
            <a:xfrm>
              <a:off x="1669248" y="18345658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Szövegdoboz 820"/>
            <p:cNvSpPr txBox="1"/>
            <p:nvPr/>
          </p:nvSpPr>
          <p:spPr>
            <a:xfrm>
              <a:off x="1669248" y="17907502"/>
              <a:ext cx="1144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GUI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822" name="Szövegdoboz 821"/>
            <p:cNvSpPr txBox="1"/>
            <p:nvPr/>
          </p:nvSpPr>
          <p:spPr>
            <a:xfrm>
              <a:off x="1565168" y="18504714"/>
              <a:ext cx="1734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 err="1">
                  <a:solidFill>
                    <a:srgbClr val="002F65"/>
                  </a:solidFill>
                </a:rPr>
                <a:t>Cond</a:t>
              </a:r>
              <a:r>
                <a:rPr lang="hu-HU" sz="2400" b="1" i="1">
                  <a:solidFill>
                    <a:srgbClr val="002F65"/>
                  </a:solidFill>
                </a:rPr>
                <a:t>. </a:t>
              </a:r>
              <a:r>
                <a:rPr lang="hu-HU" sz="2400" b="1" i="1" err="1">
                  <a:solidFill>
                    <a:srgbClr val="002F65"/>
                  </a:solidFill>
                </a:rPr>
                <a:t>event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823" name="Szövegdoboz 822"/>
            <p:cNvSpPr txBox="1"/>
            <p:nvPr/>
          </p:nvSpPr>
          <p:spPr>
            <a:xfrm>
              <a:off x="1565168" y="19088922"/>
              <a:ext cx="1734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Regulator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sp>
          <p:nvSpPr>
            <p:cNvPr id="824" name="Szövegdoboz 823"/>
            <p:cNvSpPr txBox="1"/>
            <p:nvPr/>
          </p:nvSpPr>
          <p:spPr>
            <a:xfrm>
              <a:off x="1565168" y="19842691"/>
              <a:ext cx="1734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Schedule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  <p:cxnSp>
          <p:nvCxnSpPr>
            <p:cNvPr id="825" name="Egyenes összekötő nyíllal 824"/>
            <p:cNvCxnSpPr/>
            <p:nvPr/>
          </p:nvCxnSpPr>
          <p:spPr>
            <a:xfrm>
              <a:off x="1669248" y="18966379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Egyenes összekötő nyíllal 825"/>
            <p:cNvCxnSpPr/>
            <p:nvPr/>
          </p:nvCxnSpPr>
          <p:spPr>
            <a:xfrm>
              <a:off x="1669248" y="19587100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Egyenes összekötő nyíllal 826"/>
            <p:cNvCxnSpPr/>
            <p:nvPr/>
          </p:nvCxnSpPr>
          <p:spPr>
            <a:xfrm>
              <a:off x="1703942" y="20390386"/>
              <a:ext cx="1838748" cy="1588"/>
            </a:xfrm>
            <a:prstGeom prst="straightConnector1">
              <a:avLst/>
            </a:prstGeom>
            <a:ln w="38100">
              <a:solidFill>
                <a:srgbClr val="002F6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8" name="Szövegdoboz 827"/>
            <p:cNvSpPr txBox="1"/>
            <p:nvPr/>
          </p:nvSpPr>
          <p:spPr>
            <a:xfrm>
              <a:off x="1530475" y="12943322"/>
              <a:ext cx="31224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err="1">
                  <a:solidFill>
                    <a:srgbClr val="002F65"/>
                  </a:solidFill>
                </a:rPr>
                <a:t>Primary</a:t>
              </a:r>
              <a:r>
                <a:rPr lang="hu-HU" sz="2800" b="1">
                  <a:solidFill>
                    <a:srgbClr val="002F65"/>
                  </a:solidFill>
                </a:rPr>
                <a:t> </a:t>
              </a:r>
              <a:r>
                <a:rPr lang="hu-HU" sz="2800" b="1" err="1">
                  <a:solidFill>
                    <a:srgbClr val="002F65"/>
                  </a:solidFill>
                </a:rPr>
                <a:t>Energy</a:t>
              </a:r>
              <a:r>
                <a:rPr lang="hu-HU" sz="2800" b="1">
                  <a:solidFill>
                    <a:srgbClr val="002F65"/>
                  </a:solidFill>
                </a:rPr>
                <a:t> </a:t>
              </a:r>
              <a:r>
                <a:rPr lang="hu-HU" sz="2800" b="1" err="1">
                  <a:solidFill>
                    <a:srgbClr val="002F65"/>
                  </a:solidFill>
                </a:rPr>
                <a:t>set-point</a:t>
              </a:r>
              <a:r>
                <a:rPr lang="hu-HU" sz="2800" b="1">
                  <a:solidFill>
                    <a:srgbClr val="002F65"/>
                  </a:solidFill>
                </a:rPr>
                <a:t> </a:t>
              </a:r>
              <a:r>
                <a:rPr lang="hu-HU" sz="2800" b="1" err="1">
                  <a:solidFill>
                    <a:srgbClr val="002F65"/>
                  </a:solidFill>
                </a:rPr>
                <a:t>source</a:t>
              </a:r>
              <a:endParaRPr lang="en-US" sz="2800" b="1">
                <a:solidFill>
                  <a:srgbClr val="002F65"/>
                </a:solidFill>
              </a:endParaRPr>
            </a:p>
          </p:txBody>
        </p:sp>
        <p:sp>
          <p:nvSpPr>
            <p:cNvPr id="829" name="Szövegdoboz 828"/>
            <p:cNvSpPr txBox="1"/>
            <p:nvPr/>
          </p:nvSpPr>
          <p:spPr>
            <a:xfrm>
              <a:off x="1634555" y="16959752"/>
              <a:ext cx="31224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err="1">
                  <a:solidFill>
                    <a:srgbClr val="002F65"/>
                  </a:solidFill>
                </a:rPr>
                <a:t>Electrical</a:t>
              </a:r>
              <a:r>
                <a:rPr lang="hu-HU" sz="2800" b="1">
                  <a:solidFill>
                    <a:srgbClr val="002F65"/>
                  </a:solidFill>
                </a:rPr>
                <a:t> </a:t>
              </a:r>
              <a:r>
                <a:rPr lang="hu-HU" sz="2800" b="1" err="1">
                  <a:solidFill>
                    <a:srgbClr val="002F65"/>
                  </a:solidFill>
                </a:rPr>
                <a:t>power</a:t>
              </a:r>
              <a:r>
                <a:rPr lang="hu-HU" sz="2800" b="1">
                  <a:solidFill>
                    <a:srgbClr val="002F65"/>
                  </a:solidFill>
                </a:rPr>
                <a:t> </a:t>
              </a:r>
              <a:r>
                <a:rPr lang="hu-HU" sz="2800" b="1" err="1">
                  <a:solidFill>
                    <a:srgbClr val="002F65"/>
                  </a:solidFill>
                </a:rPr>
                <a:t>set-point</a:t>
              </a:r>
              <a:r>
                <a:rPr lang="hu-HU" sz="2800" b="1">
                  <a:solidFill>
                    <a:srgbClr val="002F65"/>
                  </a:solidFill>
                </a:rPr>
                <a:t> </a:t>
              </a:r>
              <a:r>
                <a:rPr lang="hu-HU" sz="2800" b="1" err="1">
                  <a:solidFill>
                    <a:srgbClr val="002F65"/>
                  </a:solidFill>
                </a:rPr>
                <a:t>source</a:t>
              </a:r>
              <a:endParaRPr lang="en-US" sz="2800" b="1">
                <a:solidFill>
                  <a:srgbClr val="002F65"/>
                </a:solidFill>
              </a:endParaRPr>
            </a:p>
          </p:txBody>
        </p:sp>
        <p:sp>
          <p:nvSpPr>
            <p:cNvPr id="830" name="Szövegdoboz 829"/>
            <p:cNvSpPr txBox="1"/>
            <p:nvPr/>
          </p:nvSpPr>
          <p:spPr>
            <a:xfrm>
              <a:off x="9024241" y="16850213"/>
              <a:ext cx="1144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>
                  <a:solidFill>
                    <a:srgbClr val="002F65"/>
                  </a:solidFill>
                </a:rPr>
                <a:t>P</a:t>
              </a:r>
              <a:endParaRPr lang="en-US" sz="2400" b="1" i="1">
                <a:solidFill>
                  <a:srgbClr val="002F65"/>
                </a:solidFill>
              </a:endParaRPr>
            </a:p>
          </p:txBody>
        </p:sp>
      </p:grpSp>
      <p:grpSp>
        <p:nvGrpSpPr>
          <p:cNvPr id="75" name="Csoportba foglalás 74"/>
          <p:cNvGrpSpPr/>
          <p:nvPr/>
        </p:nvGrpSpPr>
        <p:grpSpPr>
          <a:xfrm>
            <a:off x="15572035" y="10891094"/>
            <a:ext cx="12084619" cy="11413268"/>
            <a:chOff x="2652541" y="25238127"/>
            <a:chExt cx="12743037" cy="11793699"/>
          </a:xfrm>
        </p:grpSpPr>
        <p:sp>
          <p:nvSpPr>
            <p:cNvPr id="76" name="Lekerekített téglalap 75"/>
            <p:cNvSpPr/>
            <p:nvPr/>
          </p:nvSpPr>
          <p:spPr>
            <a:xfrm>
              <a:off x="5427529" y="25238127"/>
              <a:ext cx="2373345" cy="43815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Start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77" name="Téglalap 76"/>
            <p:cNvSpPr/>
            <p:nvPr/>
          </p:nvSpPr>
          <p:spPr>
            <a:xfrm>
              <a:off x="3967008" y="26297004"/>
              <a:ext cx="5294385" cy="7302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P_</a:t>
              </a:r>
              <a:r>
                <a:rPr lang="hu-HU" sz="3200" err="1">
                  <a:solidFill>
                    <a:schemeClr val="tx1"/>
                  </a:solidFill>
                </a:rPr>
                <a:t>balance</a:t>
              </a:r>
              <a:r>
                <a:rPr lang="hu-HU" sz="3200">
                  <a:solidFill>
                    <a:schemeClr val="tx1"/>
                  </a:solidFill>
                </a:rPr>
                <a:t> = </a:t>
              </a:r>
              <a:r>
                <a:rPr lang="hu-HU" sz="3200" err="1">
                  <a:solidFill>
                    <a:schemeClr val="tx1"/>
                  </a:solidFill>
                </a:rPr>
                <a:t>P</a:t>
              </a:r>
              <a:r>
                <a:rPr lang="hu-HU" sz="3200">
                  <a:solidFill>
                    <a:schemeClr val="tx1"/>
                  </a:solidFill>
                </a:rPr>
                <a:t>_</a:t>
              </a:r>
              <a:r>
                <a:rPr lang="hu-HU" sz="3200" err="1">
                  <a:solidFill>
                    <a:schemeClr val="tx1"/>
                  </a:solidFill>
                </a:rPr>
                <a:t>cons</a:t>
              </a:r>
              <a:r>
                <a:rPr lang="hu-HU" sz="3200">
                  <a:solidFill>
                    <a:schemeClr val="tx1"/>
                  </a:solidFill>
                </a:rPr>
                <a:t> - </a:t>
              </a:r>
              <a:r>
                <a:rPr lang="hu-HU" sz="3200" err="1">
                  <a:solidFill>
                    <a:schemeClr val="tx1"/>
                  </a:solidFill>
                </a:rPr>
                <a:t>P</a:t>
              </a:r>
              <a:r>
                <a:rPr lang="hu-HU" sz="3200">
                  <a:solidFill>
                    <a:schemeClr val="tx1"/>
                  </a:solidFill>
                </a:rPr>
                <a:t>_</a:t>
              </a:r>
              <a:r>
                <a:rPr lang="hu-HU" sz="3200" err="1">
                  <a:solidFill>
                    <a:schemeClr val="tx1"/>
                  </a:solidFill>
                </a:rPr>
                <a:t>gen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78" name="Rombusz 77"/>
            <p:cNvSpPr/>
            <p:nvPr/>
          </p:nvSpPr>
          <p:spPr>
            <a:xfrm>
              <a:off x="4660755" y="27611472"/>
              <a:ext cx="3906891" cy="839799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PG&lt;PC 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79" name="Rombusz 78"/>
            <p:cNvSpPr/>
            <p:nvPr/>
          </p:nvSpPr>
          <p:spPr>
            <a:xfrm>
              <a:off x="9882115" y="25639770"/>
              <a:ext cx="5184847" cy="2044728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Ppublic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netw</a:t>
              </a:r>
              <a:r>
                <a:rPr lang="hu-HU" sz="320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hu-HU" sz="3200">
                  <a:solidFill>
                    <a:schemeClr val="tx1"/>
                  </a:solidFill>
                </a:rPr>
                <a:t>P &lt;=</a:t>
              </a:r>
              <a:r>
                <a:rPr lang="hu-HU" sz="3200" err="1">
                  <a:solidFill>
                    <a:schemeClr val="tx1"/>
                  </a:solidFill>
                </a:rPr>
                <a:t>Pmax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80" name="Rombusz 79"/>
            <p:cNvSpPr/>
            <p:nvPr/>
          </p:nvSpPr>
          <p:spPr>
            <a:xfrm>
              <a:off x="3200236" y="29071992"/>
              <a:ext cx="6864444" cy="1716111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Batt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level</a:t>
              </a:r>
              <a:r>
                <a:rPr lang="hu-HU" sz="3200">
                  <a:solidFill>
                    <a:schemeClr val="tx1"/>
                  </a:solidFill>
                </a:rPr>
                <a:t> &gt; Min 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81" name="Rombusz 80"/>
            <p:cNvSpPr/>
            <p:nvPr/>
          </p:nvSpPr>
          <p:spPr>
            <a:xfrm>
              <a:off x="8531134" y="30313434"/>
              <a:ext cx="6864444" cy="1424007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P_</a:t>
              </a:r>
              <a:r>
                <a:rPr lang="hu-HU" sz="3200" err="1">
                  <a:solidFill>
                    <a:schemeClr val="tx1"/>
                  </a:solidFill>
                </a:rPr>
                <a:t>balance</a:t>
              </a:r>
              <a:r>
                <a:rPr lang="hu-HU" sz="3200">
                  <a:solidFill>
                    <a:schemeClr val="tx1"/>
                  </a:solidFill>
                </a:rPr>
                <a:t> &gt; P_</a:t>
              </a:r>
              <a:r>
                <a:rPr lang="hu-HU" sz="3200" err="1">
                  <a:solidFill>
                    <a:schemeClr val="tx1"/>
                  </a:solidFill>
                </a:rPr>
                <a:t>discarge</a:t>
              </a:r>
              <a:r>
                <a:rPr lang="hu-HU" sz="3200">
                  <a:solidFill>
                    <a:schemeClr val="tx1"/>
                  </a:solidFill>
                </a:rPr>
                <a:t>_</a:t>
              </a:r>
              <a:r>
                <a:rPr lang="hu-HU" sz="3200" err="1">
                  <a:solidFill>
                    <a:schemeClr val="tx1"/>
                  </a:solidFill>
                </a:rPr>
                <a:t>max</a:t>
              </a:r>
              <a:r>
                <a:rPr lang="hu-HU" sz="3200">
                  <a:solidFill>
                    <a:schemeClr val="tx1"/>
                  </a:solidFill>
                </a:rPr>
                <a:t> 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82" name="Rombusz 81"/>
            <p:cNvSpPr/>
            <p:nvPr/>
          </p:nvSpPr>
          <p:spPr>
            <a:xfrm>
              <a:off x="5646607" y="34074273"/>
              <a:ext cx="6864444" cy="1424007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Batt</a:t>
              </a:r>
              <a:r>
                <a:rPr lang="hu-HU" sz="3200">
                  <a:solidFill>
                    <a:schemeClr val="tx1"/>
                  </a:solidFill>
                </a:rPr>
                <a:t>. </a:t>
              </a:r>
              <a:r>
                <a:rPr lang="hu-HU" sz="3200" err="1">
                  <a:solidFill>
                    <a:schemeClr val="tx1"/>
                  </a:solidFill>
                </a:rPr>
                <a:t>Level</a:t>
              </a:r>
              <a:r>
                <a:rPr lang="hu-HU" sz="3200">
                  <a:solidFill>
                    <a:schemeClr val="tx1"/>
                  </a:solidFill>
                </a:rPr>
                <a:t> &lt; Non. </a:t>
              </a:r>
              <a:r>
                <a:rPr lang="hu-HU" sz="3200" err="1">
                  <a:solidFill>
                    <a:schemeClr val="tx1"/>
                  </a:solidFill>
                </a:rPr>
                <a:t>Critical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consumers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83" name="Folyamatábra: Dokumentum 82"/>
            <p:cNvSpPr/>
            <p:nvPr/>
          </p:nvSpPr>
          <p:spPr>
            <a:xfrm>
              <a:off x="11196583" y="28159167"/>
              <a:ext cx="2555910" cy="1277955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Island </a:t>
              </a:r>
              <a:r>
                <a:rPr lang="hu-HU" sz="3200" err="1">
                  <a:solidFill>
                    <a:schemeClr val="tx1"/>
                  </a:solidFill>
                </a:rPr>
                <a:t>mode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84" name="Folyamatábra: Dokumentum 83"/>
            <p:cNvSpPr/>
            <p:nvPr/>
          </p:nvSpPr>
          <p:spPr>
            <a:xfrm>
              <a:off x="2652541" y="28487784"/>
              <a:ext cx="1825650" cy="1095390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PG&gt;PC</a:t>
              </a:r>
            </a:p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case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85" name="Téglalap 84"/>
            <p:cNvSpPr/>
            <p:nvPr/>
          </p:nvSpPr>
          <p:spPr>
            <a:xfrm>
              <a:off x="3346287" y="32285136"/>
              <a:ext cx="4125970" cy="102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Battery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discharge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with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max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power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86" name="Téglalap 85"/>
            <p:cNvSpPr/>
            <p:nvPr/>
          </p:nvSpPr>
          <p:spPr>
            <a:xfrm>
              <a:off x="9918627" y="32248623"/>
              <a:ext cx="4125970" cy="102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Battery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discharge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with</a:t>
              </a:r>
              <a:r>
                <a:rPr lang="hu-HU" sz="3200">
                  <a:solidFill>
                    <a:schemeClr val="tx1"/>
                  </a:solidFill>
                </a:rPr>
                <a:t> P_</a:t>
              </a:r>
              <a:r>
                <a:rPr lang="hu-HU" sz="3200" err="1">
                  <a:solidFill>
                    <a:schemeClr val="tx1"/>
                  </a:solidFill>
                </a:rPr>
                <a:t>balance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power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87" name="Téglalap 86"/>
            <p:cNvSpPr/>
            <p:nvPr/>
          </p:nvSpPr>
          <p:spPr>
            <a:xfrm>
              <a:off x="7034100" y="36009462"/>
              <a:ext cx="4125970" cy="102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Switching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off</a:t>
              </a:r>
              <a:r>
                <a:rPr lang="hu-HU" sz="3200">
                  <a:solidFill>
                    <a:schemeClr val="tx1"/>
                  </a:solidFill>
                </a:rPr>
                <a:t> non </a:t>
              </a:r>
              <a:r>
                <a:rPr lang="hu-HU" sz="3200" err="1">
                  <a:solidFill>
                    <a:schemeClr val="tx1"/>
                  </a:solidFill>
                </a:rPr>
                <a:t>critical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consumers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cxnSp>
          <p:nvCxnSpPr>
            <p:cNvPr id="88" name="Egyenes összekötő nyíllal 87"/>
            <p:cNvCxnSpPr>
              <a:stCxn id="76" idx="2"/>
              <a:endCxn id="77" idx="0"/>
            </p:cNvCxnSpPr>
            <p:nvPr/>
          </p:nvCxnSpPr>
          <p:spPr>
            <a:xfrm rot="5400000">
              <a:off x="6303842" y="25986643"/>
              <a:ext cx="620721" cy="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gyenes összekötő nyíllal 88"/>
            <p:cNvCxnSpPr>
              <a:stCxn id="77" idx="2"/>
              <a:endCxn id="78" idx="0"/>
            </p:cNvCxnSpPr>
            <p:nvPr/>
          </p:nvCxnSpPr>
          <p:spPr>
            <a:xfrm rot="5400000">
              <a:off x="6322097" y="27319368"/>
              <a:ext cx="584208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gyenes összekötő nyíllal 89"/>
            <p:cNvCxnSpPr>
              <a:stCxn id="78" idx="2"/>
              <a:endCxn id="80" idx="0"/>
            </p:cNvCxnSpPr>
            <p:nvPr/>
          </p:nvCxnSpPr>
          <p:spPr>
            <a:xfrm rot="16200000" flipH="1">
              <a:off x="6312969" y="28752502"/>
              <a:ext cx="620721" cy="1825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Alak 90"/>
            <p:cNvCxnSpPr>
              <a:stCxn id="78" idx="1"/>
              <a:endCxn id="84" idx="0"/>
            </p:cNvCxnSpPr>
            <p:nvPr/>
          </p:nvCxnSpPr>
          <p:spPr>
            <a:xfrm rot="10800000" flipV="1">
              <a:off x="3565367" y="28031372"/>
              <a:ext cx="1095389" cy="456412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nyíllal 91"/>
            <p:cNvCxnSpPr>
              <a:stCxn id="79" idx="1"/>
              <a:endCxn id="77" idx="3"/>
            </p:cNvCxnSpPr>
            <p:nvPr/>
          </p:nvCxnSpPr>
          <p:spPr>
            <a:xfrm rot="10800000">
              <a:off x="9261393" y="26662134"/>
              <a:ext cx="620722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gyenes összekötő nyíllal 92"/>
            <p:cNvCxnSpPr>
              <a:stCxn id="79" idx="2"/>
              <a:endCxn id="83" idx="0"/>
            </p:cNvCxnSpPr>
            <p:nvPr/>
          </p:nvCxnSpPr>
          <p:spPr>
            <a:xfrm rot="5400000">
              <a:off x="12237205" y="27921832"/>
              <a:ext cx="474669" cy="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Alak 93"/>
            <p:cNvCxnSpPr>
              <a:stCxn id="80" idx="3"/>
              <a:endCxn id="81" idx="0"/>
            </p:cNvCxnSpPr>
            <p:nvPr/>
          </p:nvCxnSpPr>
          <p:spPr>
            <a:xfrm>
              <a:off x="10064680" y="29930048"/>
              <a:ext cx="1898676" cy="383386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Alak 57"/>
            <p:cNvCxnSpPr>
              <a:stCxn id="80" idx="1"/>
              <a:endCxn id="87" idx="1"/>
            </p:cNvCxnSpPr>
            <p:nvPr/>
          </p:nvCxnSpPr>
          <p:spPr>
            <a:xfrm rot="10800000" flipH="1" flipV="1">
              <a:off x="3200236" y="29930048"/>
              <a:ext cx="3833864" cy="6590596"/>
            </a:xfrm>
            <a:prstGeom prst="bentConnector3">
              <a:avLst>
                <a:gd name="adj1" fmla="val -9939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gyenes összekötő nyíllal 95"/>
            <p:cNvCxnSpPr>
              <a:stCxn id="81" idx="2"/>
              <a:endCxn id="86" idx="0"/>
            </p:cNvCxnSpPr>
            <p:nvPr/>
          </p:nvCxnSpPr>
          <p:spPr>
            <a:xfrm rot="16200000" flipH="1">
              <a:off x="11716893" y="31983904"/>
              <a:ext cx="511182" cy="1825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Alak 96"/>
            <p:cNvCxnSpPr>
              <a:stCxn id="81" idx="1"/>
              <a:endCxn id="85" idx="0"/>
            </p:cNvCxnSpPr>
            <p:nvPr/>
          </p:nvCxnSpPr>
          <p:spPr>
            <a:xfrm rot="10800000" flipV="1">
              <a:off x="5409272" y="31025438"/>
              <a:ext cx="3121862" cy="1259698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Alak 97"/>
            <p:cNvCxnSpPr>
              <a:stCxn id="85" idx="2"/>
              <a:endCxn id="87" idx="1"/>
            </p:cNvCxnSpPr>
            <p:nvPr/>
          </p:nvCxnSpPr>
          <p:spPr>
            <a:xfrm rot="16200000" flipH="1">
              <a:off x="4615114" y="34101658"/>
              <a:ext cx="3213144" cy="1624828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Alak 70"/>
            <p:cNvCxnSpPr>
              <a:stCxn id="86" idx="2"/>
              <a:endCxn id="82" idx="0"/>
            </p:cNvCxnSpPr>
            <p:nvPr/>
          </p:nvCxnSpPr>
          <p:spPr>
            <a:xfrm rot="5400000">
              <a:off x="10128578" y="32221239"/>
              <a:ext cx="803286" cy="2902783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nyíllal 99"/>
            <p:cNvCxnSpPr>
              <a:stCxn id="82" idx="2"/>
              <a:endCxn id="87" idx="0"/>
            </p:cNvCxnSpPr>
            <p:nvPr/>
          </p:nvCxnSpPr>
          <p:spPr>
            <a:xfrm rot="16200000" flipH="1">
              <a:off x="8832366" y="35744743"/>
              <a:ext cx="511182" cy="1825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Alak 57"/>
            <p:cNvCxnSpPr>
              <a:stCxn id="87" idx="3"/>
              <a:endCxn id="79" idx="3"/>
            </p:cNvCxnSpPr>
            <p:nvPr/>
          </p:nvCxnSpPr>
          <p:spPr>
            <a:xfrm flipV="1">
              <a:off x="11160070" y="26662134"/>
              <a:ext cx="3906892" cy="9858510"/>
            </a:xfrm>
            <a:prstGeom prst="bentConnector3">
              <a:avLst>
                <a:gd name="adj1" fmla="val 114953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Alak 57"/>
            <p:cNvCxnSpPr>
              <a:stCxn id="82" idx="3"/>
              <a:endCxn id="79" idx="3"/>
            </p:cNvCxnSpPr>
            <p:nvPr/>
          </p:nvCxnSpPr>
          <p:spPr>
            <a:xfrm flipV="1">
              <a:off x="12511051" y="26662134"/>
              <a:ext cx="2555911" cy="8124143"/>
            </a:xfrm>
            <a:prstGeom prst="bentConnector3">
              <a:avLst>
                <a:gd name="adj1" fmla="val 123354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Szövegdoboz 102"/>
            <p:cNvSpPr txBox="1"/>
            <p:nvPr/>
          </p:nvSpPr>
          <p:spPr>
            <a:xfrm>
              <a:off x="9443959" y="25968387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04" name="Szövegdoboz 103"/>
            <p:cNvSpPr txBox="1"/>
            <p:nvPr/>
          </p:nvSpPr>
          <p:spPr>
            <a:xfrm>
              <a:off x="6668971" y="28451271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05" name="Szövegdoboz 104"/>
            <p:cNvSpPr txBox="1"/>
            <p:nvPr/>
          </p:nvSpPr>
          <p:spPr>
            <a:xfrm>
              <a:off x="10101193" y="29364096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06" name="Szövegdoboz 105"/>
            <p:cNvSpPr txBox="1"/>
            <p:nvPr/>
          </p:nvSpPr>
          <p:spPr>
            <a:xfrm>
              <a:off x="8092978" y="30495999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07" name="Szövegdoboz 106"/>
            <p:cNvSpPr txBox="1"/>
            <p:nvPr/>
          </p:nvSpPr>
          <p:spPr>
            <a:xfrm>
              <a:off x="9151855" y="35388741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08" name="Szövegdoboz 107"/>
            <p:cNvSpPr txBox="1"/>
            <p:nvPr/>
          </p:nvSpPr>
          <p:spPr>
            <a:xfrm>
              <a:off x="12584077" y="27538446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09" name="Szövegdoboz 108"/>
            <p:cNvSpPr txBox="1"/>
            <p:nvPr/>
          </p:nvSpPr>
          <p:spPr>
            <a:xfrm>
              <a:off x="2981158" y="29984817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10" name="Szövegdoboz 109"/>
            <p:cNvSpPr txBox="1"/>
            <p:nvPr/>
          </p:nvSpPr>
          <p:spPr>
            <a:xfrm>
              <a:off x="12072895" y="31627902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11" name="Szövegdoboz 110"/>
            <p:cNvSpPr txBox="1"/>
            <p:nvPr/>
          </p:nvSpPr>
          <p:spPr>
            <a:xfrm>
              <a:off x="4295626" y="27538446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12" name="Szövegdoboz 111"/>
            <p:cNvSpPr txBox="1"/>
            <p:nvPr/>
          </p:nvSpPr>
          <p:spPr>
            <a:xfrm>
              <a:off x="12364999" y="34292784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</p:grpSp>
      <p:grpSp>
        <p:nvGrpSpPr>
          <p:cNvPr id="113" name="Csoportba foglalás 112"/>
          <p:cNvGrpSpPr/>
          <p:nvPr/>
        </p:nvGrpSpPr>
        <p:grpSpPr>
          <a:xfrm>
            <a:off x="14563923" y="24824642"/>
            <a:ext cx="13033448" cy="13034632"/>
            <a:chOff x="14373214" y="25238127"/>
            <a:chExt cx="13509810" cy="12998628"/>
          </a:xfrm>
        </p:grpSpPr>
        <p:sp>
          <p:nvSpPr>
            <p:cNvPr id="114" name="Lekerekített téglalap 113"/>
            <p:cNvSpPr/>
            <p:nvPr/>
          </p:nvSpPr>
          <p:spPr>
            <a:xfrm>
              <a:off x="17878462" y="25238127"/>
              <a:ext cx="2373345" cy="43815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Start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5" name="Téglalap 114"/>
            <p:cNvSpPr/>
            <p:nvPr/>
          </p:nvSpPr>
          <p:spPr>
            <a:xfrm>
              <a:off x="16417941" y="26297004"/>
              <a:ext cx="5294385" cy="7302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P_</a:t>
              </a:r>
              <a:r>
                <a:rPr lang="hu-HU" sz="3200" err="1">
                  <a:solidFill>
                    <a:schemeClr val="tx1"/>
                  </a:solidFill>
                </a:rPr>
                <a:t>balance</a:t>
              </a:r>
              <a:r>
                <a:rPr lang="hu-HU" sz="3200">
                  <a:solidFill>
                    <a:schemeClr val="tx1"/>
                  </a:solidFill>
                </a:rPr>
                <a:t> = </a:t>
              </a:r>
              <a:r>
                <a:rPr lang="hu-HU" sz="3200" err="1">
                  <a:solidFill>
                    <a:schemeClr val="tx1"/>
                  </a:solidFill>
                </a:rPr>
                <a:t>P</a:t>
              </a:r>
              <a:r>
                <a:rPr lang="hu-HU" sz="3200">
                  <a:solidFill>
                    <a:schemeClr val="tx1"/>
                  </a:solidFill>
                </a:rPr>
                <a:t>_</a:t>
              </a:r>
              <a:r>
                <a:rPr lang="hu-HU" sz="3200" err="1">
                  <a:solidFill>
                    <a:schemeClr val="tx1"/>
                  </a:solidFill>
                </a:rPr>
                <a:t>cons</a:t>
              </a:r>
              <a:r>
                <a:rPr lang="hu-HU" sz="3200">
                  <a:solidFill>
                    <a:schemeClr val="tx1"/>
                  </a:solidFill>
                </a:rPr>
                <a:t> - </a:t>
              </a:r>
              <a:r>
                <a:rPr lang="hu-HU" sz="3200" err="1">
                  <a:solidFill>
                    <a:schemeClr val="tx1"/>
                  </a:solidFill>
                </a:rPr>
                <a:t>P</a:t>
              </a:r>
              <a:r>
                <a:rPr lang="hu-HU" sz="3200">
                  <a:solidFill>
                    <a:schemeClr val="tx1"/>
                  </a:solidFill>
                </a:rPr>
                <a:t>_</a:t>
              </a:r>
              <a:r>
                <a:rPr lang="hu-HU" sz="3200" err="1">
                  <a:solidFill>
                    <a:schemeClr val="tx1"/>
                  </a:solidFill>
                </a:rPr>
                <a:t>gen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116" name="Rombusz 115"/>
            <p:cNvSpPr/>
            <p:nvPr/>
          </p:nvSpPr>
          <p:spPr>
            <a:xfrm>
              <a:off x="17111688" y="27611472"/>
              <a:ext cx="3906891" cy="839799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PG&gt;PC 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7" name="Rombusz 116"/>
            <p:cNvSpPr/>
            <p:nvPr/>
          </p:nvSpPr>
          <p:spPr>
            <a:xfrm>
              <a:off x="22333048" y="25639770"/>
              <a:ext cx="5184847" cy="2044728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Ppublic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netw</a:t>
              </a:r>
              <a:r>
                <a:rPr lang="hu-HU" sz="320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hu-HU" sz="3200">
                  <a:solidFill>
                    <a:schemeClr val="tx1"/>
                  </a:solidFill>
                </a:rPr>
                <a:t>P &lt;=</a:t>
              </a:r>
              <a:r>
                <a:rPr lang="hu-HU" sz="3200" err="1">
                  <a:solidFill>
                    <a:schemeClr val="tx1"/>
                  </a:solidFill>
                </a:rPr>
                <a:t>Pmax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8" name="Rombusz 117"/>
            <p:cNvSpPr/>
            <p:nvPr/>
          </p:nvSpPr>
          <p:spPr>
            <a:xfrm>
              <a:off x="15103474" y="29071992"/>
              <a:ext cx="7959834" cy="1716111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err="1">
                  <a:solidFill>
                    <a:schemeClr val="tx1"/>
                  </a:solidFill>
                </a:rPr>
                <a:t>Batt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level</a:t>
              </a:r>
              <a:r>
                <a:rPr lang="hu-HU" sz="2800">
                  <a:solidFill>
                    <a:schemeClr val="tx1"/>
                  </a:solidFill>
                </a:rPr>
                <a:t> &gt;  </a:t>
              </a:r>
              <a:r>
                <a:rPr lang="hu-HU" sz="2800" err="1">
                  <a:solidFill>
                    <a:schemeClr val="tx1"/>
                  </a:solidFill>
                </a:rPr>
                <a:t>Level</a:t>
              </a:r>
              <a:r>
                <a:rPr lang="hu-HU" sz="2800">
                  <a:solidFill>
                    <a:schemeClr val="tx1"/>
                  </a:solidFill>
                </a:rPr>
                <a:t> of </a:t>
              </a:r>
              <a:r>
                <a:rPr lang="hu-HU" sz="2800" err="1">
                  <a:solidFill>
                    <a:schemeClr val="tx1"/>
                  </a:solidFill>
                </a:rPr>
                <a:t>switching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on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noncritical</a:t>
              </a:r>
              <a:r>
                <a:rPr lang="hu-HU" sz="2800">
                  <a:solidFill>
                    <a:schemeClr val="tx1"/>
                  </a:solidFill>
                </a:rPr>
                <a:t>  </a:t>
              </a:r>
              <a:r>
                <a:rPr lang="hu-HU" sz="2800" err="1">
                  <a:solidFill>
                    <a:schemeClr val="tx1"/>
                  </a:solidFill>
                </a:rPr>
                <a:t>consumer</a:t>
              </a:r>
              <a:r>
                <a:rPr lang="hu-HU" sz="2800">
                  <a:solidFill>
                    <a:schemeClr val="tx1"/>
                  </a:solidFill>
                </a:rPr>
                <a:t>?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19" name="Rombusz 118"/>
            <p:cNvSpPr/>
            <p:nvPr/>
          </p:nvSpPr>
          <p:spPr>
            <a:xfrm>
              <a:off x="21018580" y="35242689"/>
              <a:ext cx="6864444" cy="1424007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P_</a:t>
              </a:r>
              <a:r>
                <a:rPr lang="hu-HU" sz="3200" err="1">
                  <a:solidFill>
                    <a:schemeClr val="tx1"/>
                  </a:solidFill>
                </a:rPr>
                <a:t>balance</a:t>
              </a:r>
              <a:r>
                <a:rPr lang="hu-HU" sz="3200">
                  <a:solidFill>
                    <a:schemeClr val="tx1"/>
                  </a:solidFill>
                </a:rPr>
                <a:t> &gt; </a:t>
              </a:r>
              <a:r>
                <a:rPr lang="hu-HU" sz="3200" err="1">
                  <a:solidFill>
                    <a:schemeClr val="tx1"/>
                  </a:solidFill>
                </a:rPr>
                <a:t>P</a:t>
              </a:r>
              <a:r>
                <a:rPr lang="hu-HU" sz="3200">
                  <a:solidFill>
                    <a:schemeClr val="tx1"/>
                  </a:solidFill>
                </a:rPr>
                <a:t>_</a:t>
              </a:r>
              <a:r>
                <a:rPr lang="hu-HU" sz="3200" err="1">
                  <a:solidFill>
                    <a:schemeClr val="tx1"/>
                  </a:solidFill>
                </a:rPr>
                <a:t>charge</a:t>
              </a:r>
              <a:r>
                <a:rPr lang="hu-HU" sz="3200">
                  <a:solidFill>
                    <a:schemeClr val="tx1"/>
                  </a:solidFill>
                </a:rPr>
                <a:t>_</a:t>
              </a:r>
              <a:r>
                <a:rPr lang="hu-HU" sz="3200" err="1">
                  <a:solidFill>
                    <a:schemeClr val="tx1"/>
                  </a:solidFill>
                </a:rPr>
                <a:t>max</a:t>
              </a:r>
              <a:r>
                <a:rPr lang="hu-HU" sz="3200">
                  <a:solidFill>
                    <a:schemeClr val="tx1"/>
                  </a:solidFill>
                </a:rPr>
                <a:t> ?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0" name="Folyamatábra: Dokumentum 119"/>
            <p:cNvSpPr/>
            <p:nvPr/>
          </p:nvSpPr>
          <p:spPr>
            <a:xfrm>
              <a:off x="23647516" y="28159167"/>
              <a:ext cx="2555910" cy="1277955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Island </a:t>
              </a:r>
              <a:r>
                <a:rPr lang="hu-HU" sz="3200" err="1">
                  <a:solidFill>
                    <a:schemeClr val="tx1"/>
                  </a:solidFill>
                </a:rPr>
                <a:t>mode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121" name="Folyamatábra: Dokumentum 120"/>
            <p:cNvSpPr/>
            <p:nvPr/>
          </p:nvSpPr>
          <p:spPr>
            <a:xfrm>
              <a:off x="14373214" y="28633836"/>
              <a:ext cx="1825650" cy="1095390"/>
            </a:xfrm>
            <a:prstGeom prst="flowChartDocumen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>
                  <a:solidFill>
                    <a:schemeClr val="tx1"/>
                  </a:solidFill>
                </a:rPr>
                <a:t>PG&lt;PC</a:t>
              </a:r>
            </a:p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case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122" name="Téglalap 121"/>
            <p:cNvSpPr/>
            <p:nvPr/>
          </p:nvSpPr>
          <p:spPr>
            <a:xfrm>
              <a:off x="18316618" y="37214391"/>
              <a:ext cx="3614786" cy="102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Battery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charge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with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max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power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sp>
          <p:nvSpPr>
            <p:cNvPr id="123" name="Téglalap 122"/>
            <p:cNvSpPr/>
            <p:nvPr/>
          </p:nvSpPr>
          <p:spPr>
            <a:xfrm>
              <a:off x="22406073" y="37177878"/>
              <a:ext cx="4125970" cy="102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Battery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charge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with</a:t>
              </a:r>
              <a:r>
                <a:rPr lang="hu-HU" sz="3200">
                  <a:solidFill>
                    <a:schemeClr val="tx1"/>
                  </a:solidFill>
                </a:rPr>
                <a:t> P_</a:t>
              </a:r>
              <a:r>
                <a:rPr lang="hu-HU" sz="3200" err="1">
                  <a:solidFill>
                    <a:schemeClr val="tx1"/>
                  </a:solidFill>
                </a:rPr>
                <a:t>balance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power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cxnSp>
          <p:nvCxnSpPr>
            <p:cNvPr id="124" name="Egyenes összekötő nyíllal 123"/>
            <p:cNvCxnSpPr>
              <a:stCxn id="114" idx="2"/>
              <a:endCxn id="115" idx="0"/>
            </p:cNvCxnSpPr>
            <p:nvPr/>
          </p:nvCxnSpPr>
          <p:spPr>
            <a:xfrm rot="5400000">
              <a:off x="18754775" y="25986643"/>
              <a:ext cx="620721" cy="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gyenes összekötő nyíllal 124"/>
            <p:cNvCxnSpPr>
              <a:stCxn id="115" idx="2"/>
              <a:endCxn id="116" idx="0"/>
            </p:cNvCxnSpPr>
            <p:nvPr/>
          </p:nvCxnSpPr>
          <p:spPr>
            <a:xfrm rot="5400000">
              <a:off x="18773030" y="27319368"/>
              <a:ext cx="584208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nyíllal 125"/>
            <p:cNvCxnSpPr>
              <a:stCxn id="116" idx="2"/>
              <a:endCxn id="118" idx="0"/>
            </p:cNvCxnSpPr>
            <p:nvPr/>
          </p:nvCxnSpPr>
          <p:spPr>
            <a:xfrm rot="16200000" flipH="1">
              <a:off x="18763902" y="28752502"/>
              <a:ext cx="620721" cy="1825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Alak 126"/>
            <p:cNvCxnSpPr>
              <a:stCxn id="116" idx="1"/>
              <a:endCxn id="121" idx="0"/>
            </p:cNvCxnSpPr>
            <p:nvPr/>
          </p:nvCxnSpPr>
          <p:spPr>
            <a:xfrm rot="10800000" flipV="1">
              <a:off x="15286040" y="28031372"/>
              <a:ext cx="1825649" cy="602464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nyíllal 127"/>
            <p:cNvCxnSpPr>
              <a:stCxn id="117" idx="1"/>
              <a:endCxn id="115" idx="3"/>
            </p:cNvCxnSpPr>
            <p:nvPr/>
          </p:nvCxnSpPr>
          <p:spPr>
            <a:xfrm rot="10800000">
              <a:off x="21712326" y="26662134"/>
              <a:ext cx="620722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nyíllal 128"/>
            <p:cNvCxnSpPr>
              <a:stCxn id="117" idx="2"/>
              <a:endCxn id="120" idx="0"/>
            </p:cNvCxnSpPr>
            <p:nvPr/>
          </p:nvCxnSpPr>
          <p:spPr>
            <a:xfrm rot="5400000">
              <a:off x="24688138" y="27921832"/>
              <a:ext cx="474669" cy="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Alak 57"/>
            <p:cNvCxnSpPr>
              <a:stCxn id="118" idx="1"/>
              <a:endCxn id="145" idx="1"/>
            </p:cNvCxnSpPr>
            <p:nvPr/>
          </p:nvCxnSpPr>
          <p:spPr>
            <a:xfrm rot="10800000" flipH="1" flipV="1">
              <a:off x="15103473" y="29930048"/>
              <a:ext cx="474669" cy="4819716"/>
            </a:xfrm>
            <a:prstGeom prst="bentConnector3">
              <a:avLst>
                <a:gd name="adj1" fmla="val -48160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gyenes összekötő nyíllal 130"/>
            <p:cNvCxnSpPr>
              <a:stCxn id="119" idx="2"/>
              <a:endCxn id="123" idx="0"/>
            </p:cNvCxnSpPr>
            <p:nvPr/>
          </p:nvCxnSpPr>
          <p:spPr>
            <a:xfrm rot="16200000" flipH="1">
              <a:off x="24204339" y="36913159"/>
              <a:ext cx="511182" cy="18256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Alak 131"/>
            <p:cNvCxnSpPr>
              <a:stCxn id="119" idx="1"/>
              <a:endCxn id="122" idx="0"/>
            </p:cNvCxnSpPr>
            <p:nvPr/>
          </p:nvCxnSpPr>
          <p:spPr>
            <a:xfrm rot="10800000" flipV="1">
              <a:off x="20124012" y="35954693"/>
              <a:ext cx="894569" cy="1259698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Alak 132"/>
            <p:cNvCxnSpPr>
              <a:stCxn id="122" idx="2"/>
              <a:endCxn id="117" idx="3"/>
            </p:cNvCxnSpPr>
            <p:nvPr/>
          </p:nvCxnSpPr>
          <p:spPr>
            <a:xfrm rot="5400000" flipH="1" flipV="1">
              <a:off x="18033642" y="28752503"/>
              <a:ext cx="11574621" cy="7393884"/>
            </a:xfrm>
            <a:prstGeom prst="bentConnector4">
              <a:avLst>
                <a:gd name="adj1" fmla="val -1975"/>
                <a:gd name="adj2" fmla="val 109018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Alak 70"/>
            <p:cNvCxnSpPr>
              <a:stCxn id="123" idx="3"/>
              <a:endCxn id="117" idx="3"/>
            </p:cNvCxnSpPr>
            <p:nvPr/>
          </p:nvCxnSpPr>
          <p:spPr>
            <a:xfrm flipV="1">
              <a:off x="26532043" y="26662134"/>
              <a:ext cx="985852" cy="11026926"/>
            </a:xfrm>
            <a:prstGeom prst="bentConnector3">
              <a:avLst>
                <a:gd name="adj1" fmla="val 165699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Alak 57"/>
            <p:cNvCxnSpPr>
              <a:stCxn id="146" idx="3"/>
              <a:endCxn id="117" idx="3"/>
            </p:cNvCxnSpPr>
            <p:nvPr/>
          </p:nvCxnSpPr>
          <p:spPr>
            <a:xfrm flipV="1">
              <a:off x="27189277" y="26662134"/>
              <a:ext cx="328618" cy="5549976"/>
            </a:xfrm>
            <a:prstGeom prst="bentConnector3">
              <a:avLst>
                <a:gd name="adj1" fmla="val 297098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Szövegdoboz 135"/>
            <p:cNvSpPr txBox="1"/>
            <p:nvPr/>
          </p:nvSpPr>
          <p:spPr>
            <a:xfrm>
              <a:off x="21894892" y="25968387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37" name="Szövegdoboz 136"/>
            <p:cNvSpPr txBox="1"/>
            <p:nvPr/>
          </p:nvSpPr>
          <p:spPr>
            <a:xfrm>
              <a:off x="19119904" y="28451271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38" name="Szövegdoboz 137"/>
            <p:cNvSpPr txBox="1"/>
            <p:nvPr/>
          </p:nvSpPr>
          <p:spPr>
            <a:xfrm>
              <a:off x="19156417" y="30751590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39" name="Szövegdoboz 138"/>
            <p:cNvSpPr txBox="1"/>
            <p:nvPr/>
          </p:nvSpPr>
          <p:spPr>
            <a:xfrm>
              <a:off x="20580424" y="35425254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40" name="Szövegdoboz 139"/>
            <p:cNvSpPr txBox="1"/>
            <p:nvPr/>
          </p:nvSpPr>
          <p:spPr>
            <a:xfrm>
              <a:off x="25035010" y="27538446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41" name="Szövegdoboz 140"/>
            <p:cNvSpPr txBox="1"/>
            <p:nvPr/>
          </p:nvSpPr>
          <p:spPr>
            <a:xfrm>
              <a:off x="15030448" y="29948304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42" name="Szövegdoboz 141"/>
            <p:cNvSpPr txBox="1"/>
            <p:nvPr/>
          </p:nvSpPr>
          <p:spPr>
            <a:xfrm>
              <a:off x="24560341" y="36557157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43" name="Szövegdoboz 142"/>
            <p:cNvSpPr txBox="1"/>
            <p:nvPr/>
          </p:nvSpPr>
          <p:spPr>
            <a:xfrm>
              <a:off x="16746559" y="27538446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44" name="Rombusz 143"/>
            <p:cNvSpPr/>
            <p:nvPr/>
          </p:nvSpPr>
          <p:spPr>
            <a:xfrm>
              <a:off x="15468604" y="31335798"/>
              <a:ext cx="7229575" cy="1752624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err="1">
                  <a:solidFill>
                    <a:schemeClr val="tx1"/>
                  </a:solidFill>
                </a:rPr>
                <a:t>Are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there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on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switchable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critical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consumer</a:t>
              </a:r>
              <a:r>
                <a:rPr lang="hu-HU" sz="2800">
                  <a:solidFill>
                    <a:schemeClr val="tx1"/>
                  </a:solidFill>
                </a:rPr>
                <a:t>?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45" name="Rombusz 144"/>
            <p:cNvSpPr/>
            <p:nvPr/>
          </p:nvSpPr>
          <p:spPr>
            <a:xfrm>
              <a:off x="15578143" y="33891708"/>
              <a:ext cx="4710177" cy="1716111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err="1">
                  <a:solidFill>
                    <a:schemeClr val="tx1"/>
                  </a:solidFill>
                </a:rPr>
                <a:t>Batt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level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exceeds</a:t>
              </a:r>
              <a:r>
                <a:rPr lang="hu-HU" sz="2800">
                  <a:solidFill>
                    <a:schemeClr val="tx1"/>
                  </a:solidFill>
                </a:rPr>
                <a:t> </a:t>
              </a:r>
              <a:r>
                <a:rPr lang="hu-HU" sz="2800" err="1">
                  <a:solidFill>
                    <a:schemeClr val="tx1"/>
                  </a:solidFill>
                </a:rPr>
                <a:t>upper</a:t>
              </a:r>
              <a:r>
                <a:rPr lang="hu-HU" sz="2800">
                  <a:solidFill>
                    <a:schemeClr val="tx1"/>
                  </a:solidFill>
                </a:rPr>
                <a:t> limit?</a:t>
              </a: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46" name="Téglalap 145"/>
            <p:cNvSpPr/>
            <p:nvPr/>
          </p:nvSpPr>
          <p:spPr>
            <a:xfrm>
              <a:off x="23501465" y="31700928"/>
              <a:ext cx="3687812" cy="1022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err="1">
                  <a:solidFill>
                    <a:schemeClr val="tx1"/>
                  </a:solidFill>
                </a:rPr>
                <a:t>Switching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on</a:t>
              </a:r>
              <a:r>
                <a:rPr lang="hu-HU" sz="3200">
                  <a:solidFill>
                    <a:schemeClr val="tx1"/>
                  </a:solidFill>
                </a:rPr>
                <a:t> non </a:t>
              </a:r>
              <a:r>
                <a:rPr lang="hu-HU" sz="3200" err="1">
                  <a:solidFill>
                    <a:schemeClr val="tx1"/>
                  </a:solidFill>
                </a:rPr>
                <a:t>critical</a:t>
              </a:r>
              <a:r>
                <a:rPr lang="hu-HU" sz="3200">
                  <a:solidFill>
                    <a:schemeClr val="tx1"/>
                  </a:solidFill>
                </a:rPr>
                <a:t> </a:t>
              </a:r>
              <a:r>
                <a:rPr lang="hu-HU" sz="3200" err="1">
                  <a:solidFill>
                    <a:schemeClr val="tx1"/>
                  </a:solidFill>
                </a:rPr>
                <a:t>consumers</a:t>
              </a:r>
              <a:endParaRPr lang="en-US" sz="3200" err="1">
                <a:solidFill>
                  <a:schemeClr val="tx1"/>
                </a:solidFill>
              </a:endParaRPr>
            </a:p>
          </p:txBody>
        </p:sp>
        <p:cxnSp>
          <p:nvCxnSpPr>
            <p:cNvPr id="147" name="Egyenes összekötő nyíllal 146"/>
            <p:cNvCxnSpPr>
              <a:stCxn id="144" idx="3"/>
              <a:endCxn id="146" idx="1"/>
            </p:cNvCxnSpPr>
            <p:nvPr/>
          </p:nvCxnSpPr>
          <p:spPr>
            <a:xfrm>
              <a:off x="22698179" y="32212110"/>
              <a:ext cx="803286" cy="1588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Alak 147"/>
            <p:cNvCxnSpPr>
              <a:stCxn id="145" idx="3"/>
              <a:endCxn id="119" idx="0"/>
            </p:cNvCxnSpPr>
            <p:nvPr/>
          </p:nvCxnSpPr>
          <p:spPr>
            <a:xfrm>
              <a:off x="20288320" y="34749764"/>
              <a:ext cx="4162482" cy="492925"/>
            </a:xfrm>
            <a:prstGeom prst="bentConnector2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gyenes összekötő nyíllal 148"/>
            <p:cNvCxnSpPr>
              <a:stCxn id="118" idx="2"/>
              <a:endCxn id="144" idx="0"/>
            </p:cNvCxnSpPr>
            <p:nvPr/>
          </p:nvCxnSpPr>
          <p:spPr>
            <a:xfrm rot="16200000" flipH="1">
              <a:off x="18809544" y="31061949"/>
              <a:ext cx="547695" cy="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Alak 149"/>
            <p:cNvCxnSpPr>
              <a:stCxn id="145" idx="2"/>
              <a:endCxn id="117" idx="3"/>
            </p:cNvCxnSpPr>
            <p:nvPr/>
          </p:nvCxnSpPr>
          <p:spPr>
            <a:xfrm rot="5400000" flipH="1" flipV="1">
              <a:off x="18252720" y="26342645"/>
              <a:ext cx="8945685" cy="9584663"/>
            </a:xfrm>
            <a:prstGeom prst="bentConnector4">
              <a:avLst>
                <a:gd name="adj1" fmla="val -31942"/>
                <a:gd name="adj2" fmla="val 106956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Alak 57"/>
            <p:cNvCxnSpPr>
              <a:stCxn id="144" idx="2"/>
              <a:endCxn id="145" idx="0"/>
            </p:cNvCxnSpPr>
            <p:nvPr/>
          </p:nvCxnSpPr>
          <p:spPr>
            <a:xfrm rot="5400000">
              <a:off x="18106669" y="32914985"/>
              <a:ext cx="803286" cy="1150160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zövegdoboz 151"/>
            <p:cNvSpPr txBox="1"/>
            <p:nvPr/>
          </p:nvSpPr>
          <p:spPr>
            <a:xfrm>
              <a:off x="22734691" y="31627902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53" name="Szövegdoboz 152"/>
            <p:cNvSpPr txBox="1"/>
            <p:nvPr/>
          </p:nvSpPr>
          <p:spPr>
            <a:xfrm>
              <a:off x="19083391" y="33088422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  <p:sp>
          <p:nvSpPr>
            <p:cNvPr id="154" name="Szövegdoboz 153"/>
            <p:cNvSpPr txBox="1"/>
            <p:nvPr/>
          </p:nvSpPr>
          <p:spPr>
            <a:xfrm>
              <a:off x="17914975" y="35607819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Y</a:t>
              </a:r>
              <a:endParaRPr lang="en-US" sz="3200" b="1"/>
            </a:p>
          </p:txBody>
        </p:sp>
        <p:sp>
          <p:nvSpPr>
            <p:cNvPr id="155" name="Szövegdoboz 154"/>
            <p:cNvSpPr txBox="1"/>
            <p:nvPr/>
          </p:nvSpPr>
          <p:spPr>
            <a:xfrm>
              <a:off x="20215294" y="34256838"/>
              <a:ext cx="547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/>
                <a:t>N</a:t>
              </a:r>
              <a:endParaRPr lang="en-US" sz="3200" b="1"/>
            </a:p>
          </p:txBody>
        </p:sp>
      </p:grpSp>
      <p:sp>
        <p:nvSpPr>
          <p:cNvPr id="156" name="Textfeld 4"/>
          <p:cNvSpPr txBox="1"/>
          <p:nvPr/>
        </p:nvSpPr>
        <p:spPr>
          <a:xfrm>
            <a:off x="17660267" y="22808418"/>
            <a:ext cx="9018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err="1"/>
              <a:t>Consumption</a:t>
            </a:r>
            <a:r>
              <a:rPr lang="hu-HU" sz="4400"/>
              <a:t> &gt; </a:t>
            </a:r>
            <a:r>
              <a:rPr lang="hu-HU" sz="4400" err="1"/>
              <a:t>Generation</a:t>
            </a:r>
            <a:endParaRPr lang="hu-HU" sz="4400"/>
          </a:p>
        </p:txBody>
      </p:sp>
      <p:sp>
        <p:nvSpPr>
          <p:cNvPr id="157" name="Textfeld 4"/>
          <p:cNvSpPr txBox="1"/>
          <p:nvPr/>
        </p:nvSpPr>
        <p:spPr>
          <a:xfrm>
            <a:off x="17440680" y="38440054"/>
            <a:ext cx="9018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err="1"/>
              <a:t>Consumption</a:t>
            </a:r>
            <a:r>
              <a:rPr lang="hu-HU" sz="4400"/>
              <a:t> &lt; </a:t>
            </a:r>
            <a:r>
              <a:rPr lang="hu-HU" sz="4400" err="1"/>
              <a:t>Generation</a:t>
            </a:r>
            <a:endParaRPr lang="hu-HU" sz="4400"/>
          </a:p>
        </p:txBody>
      </p:sp>
      <p:sp>
        <p:nvSpPr>
          <p:cNvPr id="158" name="Textfeld 22"/>
          <p:cNvSpPr txBox="1"/>
          <p:nvPr/>
        </p:nvSpPr>
        <p:spPr>
          <a:xfrm>
            <a:off x="1458467" y="25184682"/>
            <a:ext cx="12889432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6000" b="1"/>
              <a:t>Regulator </a:t>
            </a:r>
            <a:r>
              <a:rPr lang="hu-HU" sz="6000" b="1" err="1"/>
              <a:t>algorithm</a:t>
            </a:r>
            <a:endParaRPr lang="en-US" sz="6000" b="1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parallel  (coupled) network operation </a:t>
            </a:r>
            <a:r>
              <a:rPr lang="hu-HU" sz="4000" err="1"/>
              <a:t>mode</a:t>
            </a:r>
            <a:endParaRPr lang="hu-HU" sz="4000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maximal</a:t>
            </a:r>
            <a:r>
              <a:rPr lang="hu-HU" sz="4000"/>
              <a:t> </a:t>
            </a:r>
            <a:r>
              <a:rPr lang="hu-HU" sz="4000" err="1"/>
              <a:t>renewal</a:t>
            </a:r>
            <a:r>
              <a:rPr lang="hu-HU" sz="4000"/>
              <a:t> </a:t>
            </a:r>
            <a:r>
              <a:rPr lang="hu-HU" sz="4000" err="1"/>
              <a:t>energy</a:t>
            </a:r>
            <a:r>
              <a:rPr lang="hu-HU" sz="4000"/>
              <a:t> utilization</a:t>
            </a:r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managing</a:t>
            </a:r>
            <a:r>
              <a:rPr lang="hu-HU" sz="4000"/>
              <a:t> </a:t>
            </a:r>
            <a:r>
              <a:rPr lang="hu-HU" sz="4000" err="1"/>
              <a:t>lack</a:t>
            </a:r>
            <a:r>
              <a:rPr lang="hu-HU" sz="4000"/>
              <a:t>/</a:t>
            </a:r>
            <a:r>
              <a:rPr lang="hu-HU" sz="4000" err="1"/>
              <a:t>surplus</a:t>
            </a:r>
            <a:r>
              <a:rPr lang="hu-HU" sz="4000"/>
              <a:t> of </a:t>
            </a:r>
            <a:r>
              <a:rPr lang="hu-HU" sz="4000" err="1"/>
              <a:t>renewable</a:t>
            </a:r>
            <a:r>
              <a:rPr lang="hu-HU" sz="4000"/>
              <a:t> generation</a:t>
            </a:r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controlling  storage unit, switching in/off non-critical consumers</a:t>
            </a:r>
            <a:endParaRPr lang="de-DE" sz="4000"/>
          </a:p>
          <a:p>
            <a:pPr>
              <a:spcBef>
                <a:spcPts val="3000"/>
              </a:spcBef>
              <a:defRPr/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9227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18707" y="6210574"/>
            <a:ext cx="23042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/>
              <a:t>Full-scope simulation of grid-connected </a:t>
            </a:r>
            <a:r>
              <a:rPr lang="en-GB" sz="6000" b="1" err="1"/>
              <a:t>microgrids</a:t>
            </a:r>
            <a:r>
              <a:rPr lang="en-GB" sz="6000" b="1"/>
              <a:t> </a:t>
            </a:r>
            <a:endParaRPr lang="hu-HU" sz="6000" b="1"/>
          </a:p>
          <a:p>
            <a:pPr algn="ctr"/>
            <a:r>
              <a:rPr lang="hu-HU" sz="6500" b="1">
                <a:latin typeface="+mj-lt"/>
              </a:rPr>
              <a:t>(</a:t>
            </a:r>
            <a:r>
              <a:rPr lang="en-US" sz="6500" b="1">
                <a:latin typeface="+mj-lt"/>
              </a:rPr>
              <a:t>continued</a:t>
            </a:r>
            <a:r>
              <a:rPr lang="hu-HU" sz="6500" b="1">
                <a:latin typeface="+mj-lt"/>
              </a:rPr>
              <a:t>)</a:t>
            </a:r>
            <a:endParaRPr lang="en-US" sz="6500" b="1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343343" y="2034110"/>
            <a:ext cx="115212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8000">
                <a:solidFill>
                  <a:srgbClr val="DE6336"/>
                </a:solidFill>
                <a:latin typeface="+mj-lt"/>
              </a:rPr>
              <a:t>Study </a:t>
            </a:r>
            <a:r>
              <a:rPr lang="de-DE" sz="8000" err="1">
                <a:solidFill>
                  <a:srgbClr val="DE6336"/>
                </a:solidFill>
                <a:latin typeface="+mj-lt"/>
              </a:rPr>
              <a:t>Committee</a:t>
            </a:r>
            <a:r>
              <a:rPr lang="de-DE" sz="8000">
                <a:solidFill>
                  <a:srgbClr val="DE6336"/>
                </a:solidFill>
                <a:latin typeface="+mj-lt"/>
              </a:rPr>
              <a:t> </a:t>
            </a:r>
            <a:r>
              <a:rPr lang="hu-HU" sz="8000">
                <a:solidFill>
                  <a:srgbClr val="DE6336"/>
                </a:solidFill>
                <a:latin typeface="+mj-lt"/>
              </a:rPr>
              <a:t>C6</a:t>
            </a:r>
            <a:endParaRPr lang="de-DE" sz="8000">
              <a:solidFill>
                <a:srgbClr val="DE6336"/>
              </a:solidFill>
              <a:latin typeface="+mj-lt"/>
            </a:endParaRPr>
          </a:p>
          <a:p>
            <a:pPr algn="ctr">
              <a:spcBef>
                <a:spcPts val="600"/>
              </a:spcBef>
              <a:defRPr/>
            </a:pPr>
            <a:r>
              <a:rPr lang="hu-HU" sz="5000">
                <a:solidFill>
                  <a:srgbClr val="DE6336"/>
                </a:solidFill>
              </a:rPr>
              <a:t>Active distribution systems and distributed energy resources </a:t>
            </a:r>
            <a:endParaRPr lang="de-DE" sz="5000">
              <a:solidFill>
                <a:srgbClr val="DE6336"/>
              </a:solidFill>
            </a:endParaRP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8587259" y="5058446"/>
            <a:ext cx="13285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Paper 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C6</a:t>
            </a: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_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304</a:t>
            </a:r>
            <a:r>
              <a:rPr lang="en-US" sz="6000">
                <a:solidFill>
                  <a:srgbClr val="DE6336"/>
                </a:solidFill>
                <a:latin typeface="Calibri" pitchFamily="34" charset="0"/>
              </a:rPr>
              <a:t>_201</a:t>
            </a:r>
            <a:r>
              <a:rPr lang="hu-HU" sz="6000">
                <a:solidFill>
                  <a:srgbClr val="DE6336"/>
                </a:solidFill>
                <a:latin typeface="Calibri" pitchFamily="34" charset="0"/>
              </a:rPr>
              <a:t>8</a:t>
            </a:r>
            <a:endParaRPr lang="en-US" sz="6000">
              <a:solidFill>
                <a:srgbClr val="DE6336"/>
              </a:solidFill>
              <a:latin typeface="Calibri" pitchFamily="34" charset="0"/>
            </a:endParaRPr>
          </a:p>
        </p:txBody>
      </p:sp>
      <p:sp>
        <p:nvSpPr>
          <p:cNvPr id="3276" name="Rectangle 204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91" name="Picture 2" descr="J:\kozos\Arculat\Logo\Astronlogo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0845" y="1615936"/>
            <a:ext cx="6803865" cy="2143140"/>
          </a:xfrm>
          <a:prstGeom prst="rect">
            <a:avLst/>
          </a:prstGeom>
          <a:noFill/>
        </p:spPr>
      </p:pic>
      <p:sp>
        <p:nvSpPr>
          <p:cNvPr id="108" name="Textfeld 22"/>
          <p:cNvSpPr txBox="1"/>
          <p:nvPr/>
        </p:nvSpPr>
        <p:spPr>
          <a:xfrm>
            <a:off x="2106539" y="9702962"/>
            <a:ext cx="10577915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6000" b="1"/>
              <a:t>Test </a:t>
            </a:r>
            <a:r>
              <a:rPr lang="hu-HU" sz="6000" b="1" err="1"/>
              <a:t>case</a:t>
            </a:r>
            <a:r>
              <a:rPr lang="hu-HU" sz="6000" b="1"/>
              <a:t> 1 </a:t>
            </a:r>
            <a:endParaRPr lang="en-US" sz="6000" b="1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parallel network mode, maximal utilization of renewable energy</a:t>
            </a:r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s</a:t>
            </a:r>
            <a:r>
              <a:rPr lang="en-US" sz="4000"/>
              <a:t>unny summer day</a:t>
            </a:r>
            <a:r>
              <a:rPr lang="hu-HU" sz="4000"/>
              <a:t>, slight</a:t>
            </a:r>
            <a:r>
              <a:rPr lang="en-US" sz="4000"/>
              <a:t> wind</a:t>
            </a:r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a</a:t>
            </a:r>
            <a:r>
              <a:rPr lang="en-US" sz="4000"/>
              <a:t>t night street light was switched on and in office buildings only the refrigerators and security systems consumed</a:t>
            </a:r>
            <a:r>
              <a:rPr lang="hu-HU" sz="4000"/>
              <a:t> </a:t>
            </a:r>
            <a:r>
              <a:rPr lang="hu-HU" sz="4000" err="1"/>
              <a:t>energy</a:t>
            </a:r>
            <a:endParaRPr lang="en-US" sz="4000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t</a:t>
            </a:r>
            <a:r>
              <a:rPr lang="en-US" sz="4000"/>
              <a:t>he battery has been half charged at midnight</a:t>
            </a:r>
            <a:endParaRPr lang="hu-HU" sz="4000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t</a:t>
            </a:r>
            <a:r>
              <a:rPr lang="en-US" sz="4000"/>
              <a:t>he watering pumps </a:t>
            </a:r>
            <a:r>
              <a:rPr lang="hu-HU" sz="4000"/>
              <a:t>of high</a:t>
            </a:r>
            <a:r>
              <a:rPr lang="en-US" sz="4000"/>
              <a:t> power </a:t>
            </a:r>
            <a:r>
              <a:rPr lang="hu-HU" sz="4000" err="1"/>
              <a:t>were</a:t>
            </a:r>
            <a:r>
              <a:rPr lang="en-US" sz="4000"/>
              <a:t> switched on in early morning and late afternoon</a:t>
            </a:r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t</a:t>
            </a:r>
            <a:r>
              <a:rPr lang="en-US" sz="4000"/>
              <a:t>he biogas motor </a:t>
            </a:r>
            <a:r>
              <a:rPr lang="hu-HU" sz="4000" err="1"/>
              <a:t>was</a:t>
            </a:r>
            <a:r>
              <a:rPr lang="hu-HU" sz="4000"/>
              <a:t> </a:t>
            </a:r>
            <a:r>
              <a:rPr lang="hu-HU" sz="4000" err="1"/>
              <a:t>in</a:t>
            </a:r>
            <a:r>
              <a:rPr lang="hu-HU" sz="4000"/>
              <a:t> </a:t>
            </a:r>
            <a:r>
              <a:rPr lang="hu-HU" sz="4000" err="1"/>
              <a:t>operation</a:t>
            </a:r>
            <a:r>
              <a:rPr lang="hu-HU" sz="4000"/>
              <a:t> </a:t>
            </a:r>
            <a:r>
              <a:rPr lang="hu-HU" sz="4000" err="1"/>
              <a:t>to</a:t>
            </a:r>
            <a:r>
              <a:rPr lang="hu-HU" sz="4000"/>
              <a:t> </a:t>
            </a:r>
            <a:r>
              <a:rPr lang="hu-HU" sz="4000" err="1"/>
              <a:t>ensure</a:t>
            </a:r>
            <a:r>
              <a:rPr lang="hu-HU" sz="4000"/>
              <a:t> </a:t>
            </a:r>
            <a:r>
              <a:rPr lang="hu-HU" sz="4000" err="1"/>
              <a:t>enough</a:t>
            </a:r>
            <a:r>
              <a:rPr lang="hu-HU" sz="4000"/>
              <a:t> </a:t>
            </a:r>
            <a:r>
              <a:rPr lang="hu-HU" sz="4000" err="1"/>
              <a:t>energy</a:t>
            </a:r>
            <a:r>
              <a:rPr lang="hu-HU" sz="4000"/>
              <a:t> </a:t>
            </a:r>
            <a:r>
              <a:rPr lang="hu-HU" sz="4000" err="1"/>
              <a:t>for</a:t>
            </a:r>
            <a:r>
              <a:rPr lang="hu-HU" sz="4000"/>
              <a:t> </a:t>
            </a:r>
            <a:r>
              <a:rPr lang="hu-HU" sz="4000" err="1"/>
              <a:t>watering</a:t>
            </a:r>
            <a:r>
              <a:rPr lang="hu-HU" sz="4000"/>
              <a:t> </a:t>
            </a:r>
            <a:r>
              <a:rPr lang="hu-HU" sz="4000" err="1"/>
              <a:t>in</a:t>
            </a:r>
            <a:r>
              <a:rPr lang="hu-HU" sz="4000"/>
              <a:t> </a:t>
            </a:r>
            <a:r>
              <a:rPr lang="hu-HU" sz="4000" err="1"/>
              <a:t>the</a:t>
            </a:r>
            <a:r>
              <a:rPr lang="hu-HU" sz="4000"/>
              <a:t> morning</a:t>
            </a:r>
            <a:endParaRPr lang="en-US" sz="4000"/>
          </a:p>
        </p:txBody>
      </p:sp>
      <p:sp>
        <p:nvSpPr>
          <p:cNvPr id="113" name="Textfeld 25"/>
          <p:cNvSpPr txBox="1"/>
          <p:nvPr/>
        </p:nvSpPr>
        <p:spPr>
          <a:xfrm>
            <a:off x="15211995" y="33141566"/>
            <a:ext cx="128894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/>
              <a:t>Conclusion</a:t>
            </a:r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FMS is an </a:t>
            </a:r>
            <a:r>
              <a:rPr lang="hu-HU" sz="4000" err="1"/>
              <a:t>appropriate</a:t>
            </a:r>
            <a:r>
              <a:rPr lang="hu-HU" sz="4000"/>
              <a:t> </a:t>
            </a:r>
            <a:r>
              <a:rPr lang="hu-HU" sz="4000" err="1"/>
              <a:t>tool</a:t>
            </a:r>
            <a:r>
              <a:rPr lang="hu-HU" sz="4000"/>
              <a:t> </a:t>
            </a:r>
            <a:r>
              <a:rPr lang="hu-HU" sz="4000" err="1"/>
              <a:t>for</a:t>
            </a:r>
            <a:r>
              <a:rPr lang="hu-HU" sz="4000"/>
              <a:t> </a:t>
            </a:r>
            <a:r>
              <a:rPr lang="hu-HU" sz="4000" err="1"/>
              <a:t>investigating</a:t>
            </a:r>
            <a:r>
              <a:rPr lang="hu-HU" sz="4000"/>
              <a:t>:</a:t>
            </a:r>
            <a:endParaRPr lang="en-US" sz="4000"/>
          </a:p>
          <a:p>
            <a:pPr marL="2659715" lvl="1" indent="-57150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hu-HU" sz="4000" err="1"/>
              <a:t>future</a:t>
            </a:r>
            <a:r>
              <a:rPr lang="hu-HU" sz="4000"/>
              <a:t> </a:t>
            </a:r>
            <a:r>
              <a:rPr lang="hu-HU" sz="4000" err="1"/>
              <a:t>microgrid</a:t>
            </a:r>
            <a:r>
              <a:rPr lang="hu-HU" sz="4000"/>
              <a:t> </a:t>
            </a:r>
            <a:r>
              <a:rPr lang="hu-HU" sz="4000" err="1"/>
              <a:t>configurations</a:t>
            </a:r>
            <a:r>
              <a:rPr lang="hu-HU" sz="4000"/>
              <a:t>/</a:t>
            </a:r>
            <a:r>
              <a:rPr lang="hu-HU" sz="4000" err="1"/>
              <a:t>architectures</a:t>
            </a:r>
            <a:endParaRPr lang="hu-HU" sz="4000"/>
          </a:p>
          <a:p>
            <a:pPr marL="2659715" lvl="1" indent="-5715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hu-HU" sz="4000" err="1"/>
              <a:t>operational</a:t>
            </a:r>
            <a:r>
              <a:rPr lang="hu-HU" sz="4000"/>
              <a:t> </a:t>
            </a:r>
            <a:r>
              <a:rPr lang="hu-HU" sz="4000" err="1"/>
              <a:t>modes</a:t>
            </a:r>
            <a:r>
              <a:rPr lang="hu-HU" sz="4000"/>
              <a:t>, </a:t>
            </a:r>
            <a:r>
              <a:rPr lang="hu-HU" sz="4000" err="1"/>
              <a:t>controlling</a:t>
            </a:r>
            <a:r>
              <a:rPr lang="hu-HU" sz="4000"/>
              <a:t> </a:t>
            </a:r>
            <a:r>
              <a:rPr lang="hu-HU" sz="4000" err="1"/>
              <a:t>schemas</a:t>
            </a:r>
            <a:endParaRPr lang="hu-HU" sz="4000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 err="1"/>
              <a:t>further</a:t>
            </a:r>
            <a:r>
              <a:rPr lang="hu-HU" sz="4000"/>
              <a:t> </a:t>
            </a:r>
            <a:r>
              <a:rPr lang="hu-HU" sz="4000" err="1"/>
              <a:t>development</a:t>
            </a:r>
            <a:r>
              <a:rPr lang="hu-HU" sz="4000"/>
              <a:t>:  simulation </a:t>
            </a:r>
            <a:r>
              <a:rPr lang="hu-HU" sz="4000" err="1"/>
              <a:t>large</a:t>
            </a:r>
            <a:r>
              <a:rPr lang="hu-HU" sz="4000"/>
              <a:t> </a:t>
            </a:r>
            <a:r>
              <a:rPr lang="hu-HU" sz="4000" err="1"/>
              <a:t>number</a:t>
            </a:r>
            <a:r>
              <a:rPr lang="hu-HU" sz="4000"/>
              <a:t> </a:t>
            </a:r>
            <a:r>
              <a:rPr lang="hu-HU" sz="4000" err="1"/>
              <a:t>of</a:t>
            </a:r>
            <a:r>
              <a:rPr lang="hu-HU" sz="4000"/>
              <a:t> </a:t>
            </a:r>
            <a:r>
              <a:rPr lang="hu-HU" sz="4000" err="1"/>
              <a:t>microgrids</a:t>
            </a:r>
            <a:r>
              <a:rPr lang="hu-HU" sz="4000"/>
              <a:t> </a:t>
            </a:r>
            <a:r>
              <a:rPr lang="hu-HU" sz="4000" err="1"/>
              <a:t>in</a:t>
            </a:r>
            <a:r>
              <a:rPr lang="hu-HU" sz="4000"/>
              <a:t> </a:t>
            </a:r>
            <a:r>
              <a:rPr lang="hu-HU" sz="4000" err="1"/>
              <a:t>order</a:t>
            </a:r>
            <a:r>
              <a:rPr lang="hu-HU" sz="4000"/>
              <a:t> </a:t>
            </a:r>
            <a:r>
              <a:rPr lang="hu-HU" sz="4000" err="1"/>
              <a:t>to</a:t>
            </a:r>
            <a:r>
              <a:rPr lang="hu-HU" sz="4000"/>
              <a:t> </a:t>
            </a:r>
            <a:r>
              <a:rPr lang="hu-HU" sz="4000" err="1"/>
              <a:t>study</a:t>
            </a:r>
            <a:r>
              <a:rPr lang="hu-HU" sz="4000"/>
              <a:t> </a:t>
            </a:r>
            <a:r>
              <a:rPr lang="hu-HU" sz="4000" err="1"/>
              <a:t>distribution</a:t>
            </a:r>
            <a:r>
              <a:rPr lang="hu-HU" sz="4000"/>
              <a:t> </a:t>
            </a:r>
            <a:r>
              <a:rPr lang="hu-HU" sz="4000" err="1"/>
              <a:t>network</a:t>
            </a:r>
            <a:r>
              <a:rPr lang="hu-HU" sz="4000"/>
              <a:t>/</a:t>
            </a:r>
            <a:r>
              <a:rPr lang="hu-HU" sz="4000" err="1"/>
              <a:t>power</a:t>
            </a:r>
            <a:r>
              <a:rPr lang="hu-HU" sz="4000"/>
              <a:t> </a:t>
            </a:r>
            <a:r>
              <a:rPr lang="hu-HU" sz="4000" err="1"/>
              <a:t>system</a:t>
            </a:r>
            <a:r>
              <a:rPr lang="hu-HU" sz="4000"/>
              <a:t> </a:t>
            </a:r>
            <a:r>
              <a:rPr lang="hu-HU" sz="4000" err="1"/>
              <a:t>control</a:t>
            </a:r>
            <a:r>
              <a:rPr lang="hu-HU" sz="4000"/>
              <a:t> </a:t>
            </a:r>
            <a:r>
              <a:rPr lang="hu-HU" sz="4000" err="1"/>
              <a:t>impacts</a:t>
            </a:r>
            <a:endParaRPr lang="en-US" sz="400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791" y="25447369"/>
            <a:ext cx="12604261" cy="41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553" y="29463797"/>
            <a:ext cx="12998629" cy="58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51" y="20540166"/>
            <a:ext cx="12450933" cy="485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85020" y="18189688"/>
            <a:ext cx="12560473" cy="430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11995" y="14059446"/>
            <a:ext cx="12450933" cy="43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39987" y="22448378"/>
            <a:ext cx="13363758" cy="621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82476" y="28308273"/>
            <a:ext cx="12670011" cy="394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0555" y="35265802"/>
            <a:ext cx="12633498" cy="40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feld 22"/>
          <p:cNvSpPr txBox="1"/>
          <p:nvPr/>
        </p:nvSpPr>
        <p:spPr>
          <a:xfrm>
            <a:off x="14995971" y="9810974"/>
            <a:ext cx="1256539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6000" b="1"/>
              <a:t>Test </a:t>
            </a:r>
            <a:r>
              <a:rPr lang="hu-HU" sz="6000" b="1" err="1"/>
              <a:t>case</a:t>
            </a:r>
            <a:r>
              <a:rPr lang="hu-HU" sz="6000" b="1"/>
              <a:t> 2 </a:t>
            </a:r>
            <a:endParaRPr lang="en-US" sz="6000" b="1"/>
          </a:p>
          <a:p>
            <a:pPr marL="571500" indent="-571500">
              <a:spcBef>
                <a:spcPts val="3000"/>
              </a:spcBef>
              <a:buFont typeface="Arial" pitchFamily="34" charset="0"/>
              <a:buChar char="•"/>
              <a:defRPr/>
            </a:pPr>
            <a:r>
              <a:rPr lang="hu-HU" sz="4000"/>
              <a:t>like</a:t>
            </a:r>
            <a:r>
              <a:rPr lang="hu-HU" sz="4000" b="1"/>
              <a:t> Test </a:t>
            </a:r>
            <a:r>
              <a:rPr lang="hu-HU" sz="4000" b="1" err="1"/>
              <a:t>case</a:t>
            </a:r>
            <a:r>
              <a:rPr lang="hu-HU" sz="4000" b="1"/>
              <a:t> 1 </a:t>
            </a:r>
            <a:r>
              <a:rPr lang="hu-HU" sz="4000" err="1"/>
              <a:t>but</a:t>
            </a:r>
            <a:r>
              <a:rPr lang="hu-HU" sz="4000"/>
              <a:t> t</a:t>
            </a:r>
            <a:r>
              <a:rPr lang="en-US" sz="4000"/>
              <a:t>he biogas motor </a:t>
            </a:r>
            <a:r>
              <a:rPr lang="hu-HU" sz="4000" err="1"/>
              <a:t>was</a:t>
            </a:r>
            <a:r>
              <a:rPr lang="en-US" sz="4000"/>
              <a:t> </a:t>
            </a:r>
            <a:r>
              <a:rPr lang="hu-HU" sz="4000"/>
              <a:t>OUT, so </a:t>
            </a:r>
            <a:r>
              <a:rPr lang="hu-HU" sz="4000" err="1"/>
              <a:t>the</a:t>
            </a:r>
            <a:r>
              <a:rPr lang="hu-HU" sz="4000"/>
              <a:t> </a:t>
            </a:r>
            <a:r>
              <a:rPr lang="hu-HU" sz="4000" err="1"/>
              <a:t>morning</a:t>
            </a:r>
            <a:r>
              <a:rPr lang="hu-HU" sz="4000"/>
              <a:t> </a:t>
            </a:r>
            <a:r>
              <a:rPr lang="hu-HU" sz="4000" err="1"/>
              <a:t>watering</a:t>
            </a:r>
            <a:r>
              <a:rPr lang="hu-HU" sz="4000"/>
              <a:t> </a:t>
            </a:r>
            <a:r>
              <a:rPr lang="hu-HU" sz="4000" err="1"/>
              <a:t>was</a:t>
            </a:r>
            <a:r>
              <a:rPr lang="hu-HU" sz="4000"/>
              <a:t> </a:t>
            </a:r>
            <a:r>
              <a:rPr lang="hu-HU" sz="4000" err="1"/>
              <a:t>cancelled</a:t>
            </a:r>
            <a:r>
              <a:rPr lang="hu-HU" sz="4000"/>
              <a:t> </a:t>
            </a:r>
            <a:r>
              <a:rPr lang="hu-HU" sz="4000" err="1"/>
              <a:t>by</a:t>
            </a:r>
            <a:r>
              <a:rPr lang="hu-HU" sz="4000"/>
              <a:t> </a:t>
            </a:r>
            <a:r>
              <a:rPr lang="hu-HU" sz="4000" err="1"/>
              <a:t>microgrid</a:t>
            </a:r>
            <a:r>
              <a:rPr lang="hu-HU" sz="4000"/>
              <a:t> </a:t>
            </a:r>
            <a:r>
              <a:rPr lang="hu-HU" sz="4000" err="1"/>
              <a:t>controller</a:t>
            </a:r>
            <a:r>
              <a:rPr lang="hu-HU" sz="4000"/>
              <a:t> as the </a:t>
            </a:r>
            <a:r>
              <a:rPr lang="hu-HU" sz="4000" err="1"/>
              <a:t>battery</a:t>
            </a:r>
            <a:r>
              <a:rPr lang="hu-HU" sz="4000"/>
              <a:t> </a:t>
            </a:r>
            <a:r>
              <a:rPr lang="hu-HU" sz="4000" err="1"/>
              <a:t>level</a:t>
            </a:r>
            <a:r>
              <a:rPr lang="hu-HU" sz="4000"/>
              <a:t>  reached „non critical </a:t>
            </a:r>
            <a:r>
              <a:rPr lang="hu-HU" sz="4000" err="1"/>
              <a:t>consumer</a:t>
            </a:r>
            <a:r>
              <a:rPr lang="hu-HU" sz="4000"/>
              <a:t> </a:t>
            </a:r>
            <a:r>
              <a:rPr lang="hu-HU" sz="4000" err="1"/>
              <a:t>switching</a:t>
            </a:r>
            <a:r>
              <a:rPr lang="hu-HU" sz="4000"/>
              <a:t> </a:t>
            </a:r>
            <a:r>
              <a:rPr lang="hu-HU" sz="4000" err="1"/>
              <a:t>off</a:t>
            </a:r>
            <a:r>
              <a:rPr lang="hu-HU" sz="4000"/>
              <a:t>” limit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922773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712</Words>
  <Application>Microsoft Office PowerPoint</Application>
  <PresentationFormat>Egyéni</PresentationFormat>
  <Paragraphs>195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宋体</vt:lpstr>
      <vt:lpstr>Arial</vt:lpstr>
      <vt:lpstr>Calibri</vt:lpstr>
      <vt:lpstr>Times New Roman</vt:lpstr>
      <vt:lpstr>Wingdings</vt:lpstr>
      <vt:lpstr>Larissa</vt:lpstr>
      <vt:lpstr>PowerPoint-bemutató</vt:lpstr>
      <vt:lpstr>PowerPoint-bemutató</vt:lpstr>
      <vt:lpstr>PowerPoint-bemutató</vt:lpstr>
    </vt:vector>
  </TitlesOfParts>
  <Company>TUM HSA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Seiler Johannes</dc:creator>
  <cp:lastModifiedBy>Gergő Jónás</cp:lastModifiedBy>
  <cp:revision>202</cp:revision>
  <cp:lastPrinted>2012-02-13T11:44:21Z</cp:lastPrinted>
  <dcterms:created xsi:type="dcterms:W3CDTF">2012-01-27T19:43:58Z</dcterms:created>
  <dcterms:modified xsi:type="dcterms:W3CDTF">2018-10-22T14:46:41Z</dcterms:modified>
</cp:coreProperties>
</file>