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10"/>
  </p:notesMasterIdLst>
  <p:handoutMasterIdLst>
    <p:handoutMasterId r:id="rId11"/>
  </p:handoutMasterIdLst>
  <p:sldIdLst>
    <p:sldId id="259" r:id="rId3"/>
    <p:sldId id="263" r:id="rId4"/>
    <p:sldId id="266" r:id="rId5"/>
    <p:sldId id="264" r:id="rId6"/>
    <p:sldId id="265" r:id="rId7"/>
    <p:sldId id="270" r:id="rId8"/>
    <p:sldId id="269" r:id="rId9"/>
  </p:sldIdLst>
  <p:sldSz cx="9144000" cy="5148263"/>
  <p:notesSz cx="9874250" cy="6797675"/>
  <p:embeddedFontLst>
    <p:embeddedFont>
      <p:font typeface="EON Brix Sans Black" panose="020B0A00000000000000" pitchFamily="34" charset="-18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ON Brix Sans" panose="020B0500000000000000" pitchFamily="34" charset="-18"/>
      <p:regular r:id="rId18"/>
      <p:bold r:id="rId19"/>
      <p:italic r:id="rId20"/>
      <p:boldItalic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>
          <p15:clr>
            <a:srgbClr val="A4A3A4"/>
          </p15:clr>
        </p15:guide>
        <p15:guide id="2" orient="horz" pos="3004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238">
          <p15:clr>
            <a:srgbClr val="A4A3A4"/>
          </p15:clr>
        </p15:guide>
        <p15:guide id="5" pos="987">
          <p15:clr>
            <a:srgbClr val="A4A3A4"/>
          </p15:clr>
        </p15:guide>
        <p15:guide id="6" pos="1145">
          <p15:clr>
            <a:srgbClr val="A4A3A4"/>
          </p15:clr>
        </p15:guide>
        <p15:guide id="7" pos="1893">
          <p15:clr>
            <a:srgbClr val="A4A3A4"/>
          </p15:clr>
        </p15:guide>
        <p15:guide id="8" pos="2053">
          <p15:clr>
            <a:srgbClr val="A4A3A4"/>
          </p15:clr>
        </p15:guide>
        <p15:guide id="9" pos="2801">
          <p15:clr>
            <a:srgbClr val="A4A3A4"/>
          </p15:clr>
        </p15:guide>
        <p15:guide id="10" pos="2959">
          <p15:clr>
            <a:srgbClr val="A4A3A4"/>
          </p15:clr>
        </p15:guide>
        <p15:guide id="11" pos="3708">
          <p15:clr>
            <a:srgbClr val="A4A3A4"/>
          </p15:clr>
        </p15:guide>
        <p15:guide id="12" pos="3867">
          <p15:clr>
            <a:srgbClr val="A4A3A4"/>
          </p15:clr>
        </p15:guide>
        <p15:guide id="13" pos="4614">
          <p15:clr>
            <a:srgbClr val="A4A3A4"/>
          </p15:clr>
        </p15:guide>
        <p15:guide id="14" pos="4774">
          <p15:clr>
            <a:srgbClr val="A4A3A4"/>
          </p15:clr>
        </p15:guide>
        <p15:guide id="15" pos="55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937" autoAdjust="0"/>
  </p:normalViewPr>
  <p:slideViewPr>
    <p:cSldViewPr snapToGrid="0" snapToObjects="1" showGuides="1">
      <p:cViewPr>
        <p:scale>
          <a:sx n="94" d="100"/>
          <a:sy n="94" d="100"/>
        </p:scale>
        <p:origin x="-62" y="-274"/>
      </p:cViewPr>
      <p:guideLst>
        <p:guide orient="horz" pos="237"/>
        <p:guide orient="horz" pos="3004"/>
        <p:guide orient="horz" pos="864"/>
        <p:guide pos="238"/>
        <p:guide pos="987"/>
        <p:guide pos="1145"/>
        <p:guide pos="1893"/>
        <p:guide pos="2053"/>
        <p:guide pos="2801"/>
        <p:guide pos="2959"/>
        <p:guide pos="3708"/>
        <p:guide pos="3867"/>
        <p:guide pos="4614"/>
        <p:guide pos="4774"/>
        <p:guide pos="5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0" d="100"/>
          <a:sy n="80" d="100"/>
        </p:scale>
        <p:origin x="3006" y="108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4282B-AE3D-4C46-9780-8C69AC6F64A0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</dgm:pt>
    <dgm:pt modelId="{7C88DBFD-F568-4B28-8A7C-C9B6B00203FF}">
      <dgm:prSet phldrT="[Szöveg]" custT="1"/>
      <dgm:spPr/>
      <dgm:t>
        <a:bodyPr/>
        <a:lstStyle/>
        <a:p>
          <a:r>
            <a:rPr lang="hu-HU" sz="1400" b="1" dirty="0" smtClean="0"/>
            <a:t>II. fázis</a:t>
          </a:r>
        </a:p>
        <a:p>
          <a:r>
            <a:rPr lang="hu-HU" sz="1400" b="0" dirty="0" smtClean="0"/>
            <a:t>2018. </a:t>
          </a:r>
          <a:r>
            <a:rPr lang="hu-HU" sz="1400" b="0" smtClean="0"/>
            <a:t>IV. </a:t>
          </a:r>
          <a:r>
            <a:rPr lang="hu-HU" sz="1400" b="0" dirty="0" smtClean="0"/>
            <a:t>név</a:t>
          </a:r>
          <a:endParaRPr lang="hu-HU" sz="1400" b="0" dirty="0"/>
        </a:p>
      </dgm:t>
    </dgm:pt>
    <dgm:pt modelId="{34FB3AD7-21E0-4F9E-A182-E562E8139EE6}" type="parTrans" cxnId="{B64F77E1-18AD-4BAA-BF62-6E43F248DF7F}">
      <dgm:prSet/>
      <dgm:spPr/>
      <dgm:t>
        <a:bodyPr/>
        <a:lstStyle/>
        <a:p>
          <a:endParaRPr lang="hu-HU" sz="1800" b="1"/>
        </a:p>
      </dgm:t>
    </dgm:pt>
    <dgm:pt modelId="{03B1E830-2098-4206-A0AE-D3B81AF35417}" type="sibTrans" cxnId="{B64F77E1-18AD-4BAA-BF62-6E43F248DF7F}">
      <dgm:prSet/>
      <dgm:spPr/>
      <dgm:t>
        <a:bodyPr/>
        <a:lstStyle/>
        <a:p>
          <a:endParaRPr lang="hu-HU" sz="1800" b="1"/>
        </a:p>
      </dgm:t>
    </dgm:pt>
    <dgm:pt modelId="{5EB1E5E9-88BC-4144-933D-704B0707A36D}">
      <dgm:prSet phldrT="[Szöveg]" custT="1"/>
      <dgm:spPr/>
      <dgm:t>
        <a:bodyPr/>
        <a:lstStyle/>
        <a:p>
          <a:r>
            <a:rPr lang="hu-HU" sz="1400" b="1" dirty="0" smtClean="0"/>
            <a:t>III. fázis</a:t>
          </a:r>
        </a:p>
        <a:p>
          <a:r>
            <a:rPr lang="hu-HU" sz="1400" b="0" dirty="0" smtClean="0"/>
            <a:t>2018-2020</a:t>
          </a:r>
          <a:endParaRPr lang="hu-HU" sz="1400" b="0" dirty="0"/>
        </a:p>
      </dgm:t>
    </dgm:pt>
    <dgm:pt modelId="{F263F6E8-81C5-4BC0-B2D7-DE727092B1B2}" type="parTrans" cxnId="{3D571D8C-BBCF-489F-A159-4301FDAD0A4E}">
      <dgm:prSet/>
      <dgm:spPr/>
      <dgm:t>
        <a:bodyPr/>
        <a:lstStyle/>
        <a:p>
          <a:endParaRPr lang="hu-HU" sz="1800" b="1"/>
        </a:p>
      </dgm:t>
    </dgm:pt>
    <dgm:pt modelId="{B9D3EEF9-6E04-4ECF-984C-9C265A7A2C37}" type="sibTrans" cxnId="{3D571D8C-BBCF-489F-A159-4301FDAD0A4E}">
      <dgm:prSet/>
      <dgm:spPr/>
      <dgm:t>
        <a:bodyPr/>
        <a:lstStyle/>
        <a:p>
          <a:endParaRPr lang="hu-HU" sz="1800" b="1"/>
        </a:p>
      </dgm:t>
    </dgm:pt>
    <dgm:pt modelId="{9DDA612A-05DE-4B2D-B89A-26BB54C9CB74}">
      <dgm:prSet phldrT="[Szöveg]" custT="1"/>
      <dgm:spPr/>
      <dgm:t>
        <a:bodyPr/>
        <a:lstStyle/>
        <a:p>
          <a:r>
            <a:rPr lang="hu-HU" sz="1400" b="1" dirty="0" smtClean="0"/>
            <a:t>I. fázis</a:t>
          </a:r>
        </a:p>
        <a:p>
          <a:r>
            <a:rPr lang="hu-HU" sz="1400" b="0" dirty="0" smtClean="0"/>
            <a:t>2016. I. név</a:t>
          </a:r>
          <a:endParaRPr lang="hu-HU" sz="1400" b="0" dirty="0"/>
        </a:p>
      </dgm:t>
    </dgm:pt>
    <dgm:pt modelId="{781321CE-C2E1-4E6F-AC40-25533C048A1D}" type="sibTrans" cxnId="{B25E2862-4A13-47C3-B920-CE8043DE30CE}">
      <dgm:prSet/>
      <dgm:spPr/>
      <dgm:t>
        <a:bodyPr/>
        <a:lstStyle/>
        <a:p>
          <a:endParaRPr lang="hu-HU" sz="1800" b="1"/>
        </a:p>
      </dgm:t>
    </dgm:pt>
    <dgm:pt modelId="{5477E355-F536-4F6D-80B5-6978C07A9A96}" type="parTrans" cxnId="{B25E2862-4A13-47C3-B920-CE8043DE30CE}">
      <dgm:prSet/>
      <dgm:spPr/>
      <dgm:t>
        <a:bodyPr/>
        <a:lstStyle/>
        <a:p>
          <a:endParaRPr lang="hu-HU" sz="1800" b="1"/>
        </a:p>
      </dgm:t>
    </dgm:pt>
    <dgm:pt modelId="{C776A5F6-29EE-42D2-AB01-3A2B89145741}" type="pres">
      <dgm:prSet presAssocID="{7034282B-AE3D-4C46-9780-8C69AC6F64A0}" presName="arrowDiagram" presStyleCnt="0">
        <dgm:presLayoutVars>
          <dgm:chMax val="5"/>
          <dgm:dir/>
          <dgm:resizeHandles val="exact"/>
        </dgm:presLayoutVars>
      </dgm:prSet>
      <dgm:spPr/>
    </dgm:pt>
    <dgm:pt modelId="{9823E390-1A27-4EAA-98A7-EE664882049F}" type="pres">
      <dgm:prSet presAssocID="{7034282B-AE3D-4C46-9780-8C69AC6F64A0}" presName="arrow" presStyleLbl="bgShp" presStyleIdx="0" presStyleCnt="1" custScaleX="191674" custScaleY="96259" custLinFactNeighborX="0" custLinFactNeighborY="-12861"/>
      <dgm:spPr/>
    </dgm:pt>
    <dgm:pt modelId="{18CA2C3F-7EA7-41D1-BD05-73B6A6AB8FC6}" type="pres">
      <dgm:prSet presAssocID="{7034282B-AE3D-4C46-9780-8C69AC6F64A0}" presName="arrowDiagram3" presStyleCnt="0"/>
      <dgm:spPr/>
    </dgm:pt>
    <dgm:pt modelId="{F8315BA6-E4F5-4CC5-B00D-4D8FB0B97CA5}" type="pres">
      <dgm:prSet presAssocID="{9DDA612A-05DE-4B2D-B89A-26BB54C9CB74}" presName="bullet3a" presStyleLbl="node1" presStyleIdx="0" presStyleCnt="3" custScaleX="113202" custScaleY="113202" custLinFactX="-200000" custLinFactY="-175761" custLinFactNeighborX="-202774" custLinFactNeighborY="-200000"/>
      <dgm:spPr>
        <a:solidFill>
          <a:srgbClr val="C00000">
            <a:alpha val="55000"/>
          </a:srgbClr>
        </a:solidFill>
      </dgm:spPr>
      <dgm:t>
        <a:bodyPr/>
        <a:lstStyle/>
        <a:p>
          <a:endParaRPr lang="hu-HU"/>
        </a:p>
      </dgm:t>
    </dgm:pt>
    <dgm:pt modelId="{7E3AC41A-F7A4-47E3-AAA7-785E0FC25E48}" type="pres">
      <dgm:prSet presAssocID="{9DDA612A-05DE-4B2D-B89A-26BB54C9CB74}" presName="textBox3a" presStyleLbl="revTx" presStyleIdx="0" presStyleCnt="3" custScaleX="125231" custScaleY="60616" custLinFactY="-53836" custLinFactNeighborX="-6624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2A3F6A-3637-4283-944C-7A20D33B83A4}" type="pres">
      <dgm:prSet presAssocID="{7C88DBFD-F568-4B28-8A7C-C9B6B00203FF}" presName="bullet3b" presStyleLbl="node1" presStyleIdx="1" presStyleCnt="3" custLinFactNeighborX="30384" custLinFactNeighborY="-691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D59981FE-9DEB-4AB5-953C-D5BF8EBDB3FB}" type="pres">
      <dgm:prSet presAssocID="{7C88DBFD-F568-4B28-8A7C-C9B6B00203FF}" presName="textBox3b" presStyleLbl="revTx" presStyleIdx="1" presStyleCnt="3" custScaleX="159850" custScaleY="49436" custLinFactNeighborX="-17483" custLinFactNeighborY="-783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8C8DC3-28B3-4285-8DC0-57726DE758F1}" type="pres">
      <dgm:prSet presAssocID="{5EB1E5E9-88BC-4144-933D-704B0707A36D}" presName="bullet3c" presStyleLbl="node1" presStyleIdx="2" presStyleCnt="3" custLinFactX="100000" custLinFactNeighborX="100932" custLinFactNeighborY="379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EB930D63-075D-4C04-916E-1772F5E7BC91}" type="pres">
      <dgm:prSet presAssocID="{5EB1E5E9-88BC-4144-933D-704B0707A36D}" presName="textBox3c" presStyleLbl="revTx" presStyleIdx="2" presStyleCnt="3" custAng="0" custScaleX="169994" custScaleY="43248" custLinFactNeighborX="8060" custLinFactNeighborY="-663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5F5320A-6816-40AB-AEDC-39514BBE985A}" type="presOf" srcId="{5EB1E5E9-88BC-4144-933D-704B0707A36D}" destId="{EB930D63-075D-4C04-916E-1772F5E7BC91}" srcOrd="0" destOrd="0" presId="urn:microsoft.com/office/officeart/2005/8/layout/arrow2"/>
    <dgm:cxn modelId="{B25E2862-4A13-47C3-B920-CE8043DE30CE}" srcId="{7034282B-AE3D-4C46-9780-8C69AC6F64A0}" destId="{9DDA612A-05DE-4B2D-B89A-26BB54C9CB74}" srcOrd="0" destOrd="0" parTransId="{5477E355-F536-4F6D-80B5-6978C07A9A96}" sibTransId="{781321CE-C2E1-4E6F-AC40-25533C048A1D}"/>
    <dgm:cxn modelId="{B64F77E1-18AD-4BAA-BF62-6E43F248DF7F}" srcId="{7034282B-AE3D-4C46-9780-8C69AC6F64A0}" destId="{7C88DBFD-F568-4B28-8A7C-C9B6B00203FF}" srcOrd="1" destOrd="0" parTransId="{34FB3AD7-21E0-4F9E-A182-E562E8139EE6}" sibTransId="{03B1E830-2098-4206-A0AE-D3B81AF35417}"/>
    <dgm:cxn modelId="{9D090909-EAF8-46DF-A670-62902887F354}" type="presOf" srcId="{9DDA612A-05DE-4B2D-B89A-26BB54C9CB74}" destId="{7E3AC41A-F7A4-47E3-AAA7-785E0FC25E48}" srcOrd="0" destOrd="0" presId="urn:microsoft.com/office/officeart/2005/8/layout/arrow2"/>
    <dgm:cxn modelId="{195BAD51-77E5-4A2D-9582-99207910A5AE}" type="presOf" srcId="{7034282B-AE3D-4C46-9780-8C69AC6F64A0}" destId="{C776A5F6-29EE-42D2-AB01-3A2B89145741}" srcOrd="0" destOrd="0" presId="urn:microsoft.com/office/officeart/2005/8/layout/arrow2"/>
    <dgm:cxn modelId="{3D571D8C-BBCF-489F-A159-4301FDAD0A4E}" srcId="{7034282B-AE3D-4C46-9780-8C69AC6F64A0}" destId="{5EB1E5E9-88BC-4144-933D-704B0707A36D}" srcOrd="2" destOrd="0" parTransId="{F263F6E8-81C5-4BC0-B2D7-DE727092B1B2}" sibTransId="{B9D3EEF9-6E04-4ECF-984C-9C265A7A2C37}"/>
    <dgm:cxn modelId="{675D0570-094A-4722-8210-EB8821FD6FF7}" type="presOf" srcId="{7C88DBFD-F568-4B28-8A7C-C9B6B00203FF}" destId="{D59981FE-9DEB-4AB5-953C-D5BF8EBDB3FB}" srcOrd="0" destOrd="0" presId="urn:microsoft.com/office/officeart/2005/8/layout/arrow2"/>
    <dgm:cxn modelId="{FBE08084-2BCE-430A-969A-B2E5F759D2AD}" type="presParOf" srcId="{C776A5F6-29EE-42D2-AB01-3A2B89145741}" destId="{9823E390-1A27-4EAA-98A7-EE664882049F}" srcOrd="0" destOrd="0" presId="urn:microsoft.com/office/officeart/2005/8/layout/arrow2"/>
    <dgm:cxn modelId="{8B745928-EA79-4912-B31F-55827A88AFF1}" type="presParOf" srcId="{C776A5F6-29EE-42D2-AB01-3A2B89145741}" destId="{18CA2C3F-7EA7-41D1-BD05-73B6A6AB8FC6}" srcOrd="1" destOrd="0" presId="urn:microsoft.com/office/officeart/2005/8/layout/arrow2"/>
    <dgm:cxn modelId="{B01FE56A-6F1B-41F4-AC69-7E7708998FA8}" type="presParOf" srcId="{18CA2C3F-7EA7-41D1-BD05-73B6A6AB8FC6}" destId="{F8315BA6-E4F5-4CC5-B00D-4D8FB0B97CA5}" srcOrd="0" destOrd="0" presId="urn:microsoft.com/office/officeart/2005/8/layout/arrow2"/>
    <dgm:cxn modelId="{59BB34A0-D7D7-40C9-A133-A66E00A3A039}" type="presParOf" srcId="{18CA2C3F-7EA7-41D1-BD05-73B6A6AB8FC6}" destId="{7E3AC41A-F7A4-47E3-AAA7-785E0FC25E48}" srcOrd="1" destOrd="0" presId="urn:microsoft.com/office/officeart/2005/8/layout/arrow2"/>
    <dgm:cxn modelId="{85228AAA-AE3D-441C-9344-30FA04B5A780}" type="presParOf" srcId="{18CA2C3F-7EA7-41D1-BD05-73B6A6AB8FC6}" destId="{FA2A3F6A-3637-4283-944C-7A20D33B83A4}" srcOrd="2" destOrd="0" presId="urn:microsoft.com/office/officeart/2005/8/layout/arrow2"/>
    <dgm:cxn modelId="{0F5BF9C7-6DA2-4CEF-8F6C-E7311FB98952}" type="presParOf" srcId="{18CA2C3F-7EA7-41D1-BD05-73B6A6AB8FC6}" destId="{D59981FE-9DEB-4AB5-953C-D5BF8EBDB3FB}" srcOrd="3" destOrd="0" presId="urn:microsoft.com/office/officeart/2005/8/layout/arrow2"/>
    <dgm:cxn modelId="{17AE5B89-B786-4B30-BCA7-4E7ACF06DD91}" type="presParOf" srcId="{18CA2C3F-7EA7-41D1-BD05-73B6A6AB8FC6}" destId="{1D8C8DC3-28B3-4285-8DC0-57726DE758F1}" srcOrd="4" destOrd="0" presId="urn:microsoft.com/office/officeart/2005/8/layout/arrow2"/>
    <dgm:cxn modelId="{6887F27D-0160-44F2-8D92-BBC3DEDC9441}" type="presParOf" srcId="{18CA2C3F-7EA7-41D1-BD05-73B6A6AB8FC6}" destId="{EB930D63-075D-4C04-916E-1772F5E7BC91}" srcOrd="5" destOrd="0" presId="urn:microsoft.com/office/officeart/2005/8/layout/arrow2"/>
  </dgm:cxnLst>
  <dgm:bg>
    <a:effectLst>
      <a:glow rad="457200">
        <a:schemeClr val="accent1">
          <a:alpha val="41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3E390-1A27-4EAA-98A7-EE664882049F}">
      <dsp:nvSpPr>
        <dsp:cNvPr id="0" name=""/>
        <dsp:cNvSpPr/>
      </dsp:nvSpPr>
      <dsp:spPr>
        <a:xfrm>
          <a:off x="871115" y="0"/>
          <a:ext cx="7033279" cy="220757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15BA6-E4F5-4CC5-B00D-4D8FB0B97CA5}">
      <dsp:nvSpPr>
        <dsp:cNvPr id="0" name=""/>
        <dsp:cNvSpPr/>
      </dsp:nvSpPr>
      <dsp:spPr>
        <a:xfrm>
          <a:off x="2628508" y="1218096"/>
          <a:ext cx="107999" cy="107999"/>
        </a:xfrm>
        <a:prstGeom prst="ellipse">
          <a:avLst/>
        </a:prstGeom>
        <a:solidFill>
          <a:srgbClr val="C00000">
            <a:alpha val="5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AC41A-F7A4-47E3-AAA7-785E0FC25E48}">
      <dsp:nvSpPr>
        <dsp:cNvPr id="0" name=""/>
        <dsp:cNvSpPr/>
      </dsp:nvSpPr>
      <dsp:spPr>
        <a:xfrm>
          <a:off x="2392581" y="741502"/>
          <a:ext cx="1070686" cy="40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I. fázis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0" kern="1200" dirty="0" smtClean="0"/>
            <a:t>2016. I. név</a:t>
          </a:r>
          <a:endParaRPr lang="hu-HU" sz="1400" b="0" kern="1200" dirty="0"/>
        </a:p>
      </dsp:txBody>
      <dsp:txXfrm>
        <a:off x="2392581" y="741502"/>
        <a:ext cx="1070686" cy="401753"/>
      </dsp:txXfrm>
    </dsp:sp>
    <dsp:sp modelId="{FA2A3F6A-3637-4283-944C-7A20D33B83A4}">
      <dsp:nvSpPr>
        <dsp:cNvPr id="0" name=""/>
        <dsp:cNvSpPr/>
      </dsp:nvSpPr>
      <dsp:spPr>
        <a:xfrm>
          <a:off x="3913597" y="840229"/>
          <a:ext cx="172461" cy="172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981FE-9DEB-4AB5-953C-D5BF8EBDB3FB}">
      <dsp:nvSpPr>
        <dsp:cNvPr id="0" name=""/>
        <dsp:cNvSpPr/>
      </dsp:nvSpPr>
      <dsp:spPr>
        <a:xfrm>
          <a:off x="3529926" y="384041"/>
          <a:ext cx="1407727" cy="61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8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II. fázis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0" kern="1200" dirty="0" smtClean="0"/>
            <a:t>2018. </a:t>
          </a:r>
          <a:r>
            <a:rPr lang="hu-HU" sz="1400" b="0" kern="1200" smtClean="0"/>
            <a:t>IV. </a:t>
          </a:r>
          <a:r>
            <a:rPr lang="hu-HU" sz="1400" b="0" kern="1200" dirty="0" smtClean="0"/>
            <a:t>név</a:t>
          </a:r>
          <a:endParaRPr lang="hu-HU" sz="1400" b="0" kern="1200" dirty="0"/>
        </a:p>
      </dsp:txBody>
      <dsp:txXfrm>
        <a:off x="3529926" y="384041"/>
        <a:ext cx="1407727" cy="616761"/>
      </dsp:txXfrm>
    </dsp:sp>
    <dsp:sp modelId="{1D8C8DC3-28B3-4285-8DC0-57726DE758F1}">
      <dsp:nvSpPr>
        <dsp:cNvPr id="0" name=""/>
        <dsp:cNvSpPr/>
      </dsp:nvSpPr>
      <dsp:spPr>
        <a:xfrm>
          <a:off x="5353194" y="589284"/>
          <a:ext cx="238510" cy="2385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30D63-075D-4C04-916E-1772F5E7BC91}">
      <dsp:nvSpPr>
        <dsp:cNvPr id="0" name=""/>
        <dsp:cNvSpPr/>
      </dsp:nvSpPr>
      <dsp:spPr>
        <a:xfrm>
          <a:off x="4755983" y="94819"/>
          <a:ext cx="1497061" cy="68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38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III. fázis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0" kern="1200" dirty="0" smtClean="0"/>
            <a:t>2018-2020</a:t>
          </a:r>
          <a:endParaRPr lang="hu-HU" sz="1400" b="0" kern="1200" dirty="0"/>
        </a:p>
      </dsp:txBody>
      <dsp:txXfrm>
        <a:off x="4755983" y="94819"/>
        <a:ext cx="1497061" cy="689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3126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FF2E1-BA13-47D6-8283-ADE821E58171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3126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1F9A1-CE8C-4D8A-A86A-44DA157550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835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3126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6796-EAA4-4D8D-A734-A83B9B05834C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425" y="3228897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3126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696A-F9EE-4075-B0FB-B504BE3DA9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6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Innováció – kreatív ötletből</a:t>
            </a:r>
            <a:r>
              <a:rPr lang="hu-HU" baseline="0" dirty="0" smtClean="0"/>
              <a:t> születő folyamatot jelöl, amely megvalósítja </a:t>
            </a:r>
            <a:r>
              <a:rPr lang="hu-HU" baseline="0" smtClean="0"/>
              <a:t>az alapötletet. </a:t>
            </a:r>
            <a:r>
              <a:rPr lang="hu-HU" baseline="0" dirty="0" smtClean="0"/>
              <a:t>Ebben az esetben az „Innováció” az </a:t>
            </a:r>
            <a:r>
              <a:rPr lang="hu-HU" baseline="0" dirty="0" err="1" smtClean="0"/>
              <a:t>E.ON-ban</a:t>
            </a:r>
            <a:r>
              <a:rPr lang="hu-HU" baseline="0" dirty="0" smtClean="0"/>
              <a:t> már függetlenül működő rendszerek olyan kreatív, a valódi felhasználók által meghatározott összerendezését takarja, amely végeredményében az egyszerű összegzésnél többet ad. Munkabiztonság növelést, ügyfél kiszolgálás magasabb színvonalát, új hálózati kihívások megoldásához támogatást és nem utolsó sorban a törvényi előírásoknak való minőségi megfelelést.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23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83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64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50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1696A-F9EE-4075-B0FB-B504BE3DA98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34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863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/>
              <a:t>Kattintson ide az alcím mintájának szerkesztéséhez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2080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3520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974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13886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863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20" y="3719144"/>
            <a:ext cx="2875093" cy="5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822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406858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97413" y="1371600"/>
            <a:ext cx="406858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chemeClr val="accent1"/>
                </a:solidFill>
              </a:rPr>
              <a:t>Man down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0884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577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6140625" y="1371600"/>
            <a:ext cx="2627138" cy="339725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8000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chemeClr val="accent1"/>
                </a:solidFill>
              </a:rPr>
              <a:t>Man down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8000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5379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3" y="1371600"/>
            <a:ext cx="5506863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138863" y="1371600"/>
            <a:ext cx="2628900" cy="2628000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5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999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chemeClr val="accent1"/>
                </a:solidFill>
              </a:rPr>
              <a:t>Man down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999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308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866" y="1371600"/>
            <a:ext cx="2628901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5884863" cy="3776663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5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chemeClr val="accent1"/>
                </a:solidFill>
              </a:rPr>
              <a:t>Man down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555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-1" y="1371599"/>
            <a:ext cx="9144001" cy="3776663"/>
          </a:xfrm>
        </p:spPr>
        <p:txBody>
          <a:bodyPr/>
          <a:lstStyle/>
          <a:p>
            <a:r>
              <a:rPr lang="hu-HU" noProof="0"/>
              <a:t>Kép beszúrásához kattintson az ikonra</a:t>
            </a:r>
            <a:endParaRPr lang="en-GB" noProof="0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38865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chemeClr val="accent1"/>
                </a:solidFill>
              </a:rPr>
              <a:t>Man down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88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38863" y="1371600"/>
            <a:ext cx="2627138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377825" y="1371600"/>
            <a:ext cx="5507038" cy="3397250"/>
          </a:xfrm>
        </p:spPr>
        <p:txBody>
          <a:bodyPr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38865" y="4443146"/>
            <a:ext cx="2628901" cy="36000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Image title, 9 </a:t>
            </a:r>
            <a:r>
              <a:rPr lang="en-GB" noProof="0" dirty="0" err="1"/>
              <a:t>pt</a:t>
            </a:r>
            <a:r>
              <a:rPr lang="en-GB" noProof="0" dirty="0"/>
              <a:t>, Brix Sans Regular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chemeClr val="accent1"/>
                </a:solidFill>
              </a:rPr>
              <a:t>Man down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0509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</a:defRPr>
            </a:lvl1pPr>
          </a:lstStyle>
          <a:p>
            <a:r>
              <a:rPr lang="de-DE">
                <a:solidFill>
                  <a:schemeClr val="accent1"/>
                </a:solidFill>
              </a:rPr>
              <a:t>TT.MM.JJJJ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 smtClean="0">
                <a:solidFill>
                  <a:schemeClr val="accent1"/>
                </a:solidFill>
              </a:rPr>
              <a:t>Man down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rgbClr val="FF0000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>
                <a:solidFill>
                  <a:schemeClr val="accent1"/>
                </a:solidFill>
              </a:rPr>
              <a:pPr/>
              <a:t>‹#›</a:t>
            </a:fld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848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9106" y="1314000"/>
            <a:ext cx="7206893" cy="1030366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2645924" y="2373653"/>
            <a:ext cx="4950076" cy="641923"/>
          </a:xfrm>
        </p:spPr>
        <p:txBody>
          <a:bodyPr/>
          <a:lstStyle>
            <a:lvl1pPr algn="r">
              <a:defRPr sz="2500">
                <a:solidFill>
                  <a:srgbClr val="FF0000"/>
                </a:solidFill>
              </a:defRPr>
            </a:lvl1pPr>
            <a:lvl2pPr algn="r">
              <a:defRPr sz="2500">
                <a:solidFill>
                  <a:srgbClr val="FF0000"/>
                </a:solidFill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11" y="3261162"/>
            <a:ext cx="2875093" cy="5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700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_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3600" y="1187540"/>
            <a:ext cx="4338000" cy="933089"/>
          </a:xfrm>
        </p:spPr>
        <p:txBody>
          <a:bodyPr/>
          <a:lstStyle>
            <a:lvl1pPr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dirty="0"/>
              <a:t>Mintacím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624013" y="2382744"/>
            <a:ext cx="4337050" cy="633413"/>
          </a:xfr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  <a:lvl2pPr algn="r">
              <a:defRPr sz="25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67" y="3356417"/>
            <a:ext cx="2714896" cy="5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862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707605"/>
            <a:ext cx="6705600" cy="886645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3780160"/>
            <a:ext cx="6705600" cy="343218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eon_logo1" descr="EON_MI_W.t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87" y="4535716"/>
            <a:ext cx="1331976" cy="4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6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738" y="1571975"/>
            <a:ext cx="6011862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hu-HU" noProof="0" dirty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738" y="2900620"/>
            <a:ext cx="6011862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/>
              <a:t>Kattintson ide az alcím mintájának szerkesztéséhez</a:t>
            </a:r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7786800" y="-1"/>
            <a:ext cx="1357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7218000" y="-1"/>
            <a:ext cx="5688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-1"/>
            <a:ext cx="223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4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5414825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825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29" y="3735749"/>
            <a:ext cx="2714896" cy="5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5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528"/>
            <a:ext cx="7924800" cy="45762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64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528"/>
            <a:ext cx="7924800" cy="45762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067788"/>
            <a:ext cx="3886200" cy="316522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067788"/>
            <a:ext cx="3886200" cy="316522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33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528"/>
            <a:ext cx="7924800" cy="45762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6" y="1067788"/>
            <a:ext cx="2439987" cy="316522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6" y="1067788"/>
            <a:ext cx="2439987" cy="316522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5" y="1067788"/>
            <a:ext cx="2439987" cy="316522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6924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528"/>
            <a:ext cx="7924800" cy="45762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067788"/>
            <a:ext cx="3886200" cy="22881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296599"/>
            <a:ext cx="3886200" cy="293641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67788"/>
            <a:ext cx="3886200" cy="228812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296599"/>
            <a:ext cx="3886200" cy="293641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22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96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1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1975"/>
            <a:ext cx="5295600" cy="1224000"/>
          </a:xfrm>
        </p:spPr>
        <p:txBody>
          <a:bodyPr anchor="b" anchorCtr="0"/>
          <a:lstStyle>
            <a:lvl1pPr>
              <a:lnSpc>
                <a:spcPts val="4600"/>
              </a:lnSpc>
              <a:defRPr sz="4600">
                <a:solidFill>
                  <a:schemeClr val="accent1"/>
                </a:solidFill>
              </a:defRPr>
            </a:lvl1pPr>
          </a:lstStyle>
          <a:p>
            <a:r>
              <a:rPr lang="hu-HU" noProof="0" dirty="0"/>
              <a:t>Mintacím szerkesztése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0620"/>
            <a:ext cx="5295600" cy="543354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9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/>
              <a:t>Kattintson ide az alcím mintájának szerkesztéséhez</a:t>
            </a:r>
            <a:endParaRPr lang="en-GB" noProof="0" dirty="0"/>
          </a:p>
        </p:txBody>
      </p:sp>
      <p:sp>
        <p:nvSpPr>
          <p:cNvPr id="26" name="Textplatzhalt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4844913" y="376238"/>
            <a:ext cx="1440000" cy="144000"/>
          </a:xfrm>
        </p:spPr>
        <p:txBody>
          <a:bodyPr anchor="b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0"/>
            <a:ext cx="1440000" cy="144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57" y="3701950"/>
            <a:ext cx="2875093" cy="5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344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latin typeface="+mj-lt"/>
              </a:defRPr>
            </a:lvl1pPr>
            <a:lvl2pPr marL="542925" indent="-187325">
              <a:spcAft>
                <a:spcPts val="1000"/>
              </a:spcAft>
              <a:defRPr/>
            </a:lvl2pPr>
            <a:lvl3pPr marL="720725" indent="-177800">
              <a:spcAft>
                <a:spcPts val="1000"/>
              </a:spcAft>
              <a:defRPr/>
            </a:lvl3pPr>
            <a:lvl4pPr marL="898525" indent="-177800">
              <a:spcAft>
                <a:spcPts val="1000"/>
              </a:spcAft>
              <a:defRPr/>
            </a:lvl4pPr>
            <a:lvl5pPr marL="1076325" indent="-177800">
              <a:spcAft>
                <a:spcPts val="1000"/>
              </a:spcAft>
              <a:defRPr/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TT.MM.JJJJ</a:t>
            </a:r>
            <a:endParaRPr lang="fr-FR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pPr algn="l"/>
            <a:r>
              <a:rPr lang="fr-FR" smtClean="0"/>
              <a:t>Man down</a:t>
            </a:r>
            <a:endParaRPr lang="fr-FR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25" y="4473625"/>
            <a:ext cx="1807038" cy="3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636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3248421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6138863" y="1371600"/>
            <a:ext cx="2627138" cy="2340000"/>
          </a:xfrm>
        </p:spPr>
        <p:txBody>
          <a:bodyPr/>
          <a:lstStyle>
            <a:lvl1pPr marL="357188" indent="-357188">
              <a:spcAft>
                <a:spcPts val="1000"/>
              </a:spcAft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541338" indent="-184150"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715963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 marL="898525" indent="-182563">
              <a:spcAft>
                <a:spcPts val="1000"/>
              </a:spcAft>
              <a:defRPr>
                <a:solidFill>
                  <a:schemeClr val="bg1"/>
                </a:solidFill>
              </a:defRPr>
            </a:lvl4pPr>
            <a:lvl5pPr marL="1073150" indent="-174625">
              <a:spcAft>
                <a:spcPts val="10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  <a:endParaRPr lang="en-GB" noProof="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smtClean="0"/>
              <a:t>Man down</a:t>
            </a:r>
            <a:endParaRPr lang="fr-FR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34" y="4479542"/>
            <a:ext cx="1749171" cy="3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893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863" y="1157593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7974000" y="-1"/>
            <a:ext cx="2232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8197200" y="-1"/>
            <a:ext cx="5688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8766000" y="-1"/>
            <a:ext cx="378000" cy="51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70049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030800" y="-1"/>
            <a:ext cx="2113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6652800" y="-1"/>
            <a:ext cx="378000" cy="51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262938" y="1157593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52886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408800" y="-1"/>
            <a:ext cx="17352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18938" y="1157593"/>
            <a:ext cx="6011862" cy="2573156"/>
          </a:xfrm>
        </p:spPr>
        <p:txBody>
          <a:bodyPr anchor="b" anchorCtr="0"/>
          <a:lstStyle>
            <a:lvl1pPr>
              <a:lnSpc>
                <a:spcPts val="64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-1"/>
            <a:ext cx="601200" cy="51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061657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hu-HU" noProof="0"/>
              <a:t>Mintacím szerkesztése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78725" y="1371600"/>
            <a:ext cx="1189038" cy="3430180"/>
          </a:xfrm>
        </p:spPr>
        <p:txBody>
          <a:bodyPr anchor="b"/>
          <a:lstStyle>
            <a:lvl1pPr>
              <a:lnSpc>
                <a:spcPts val="1125"/>
              </a:lnSpc>
              <a:defRPr sz="900">
                <a:solidFill>
                  <a:schemeClr val="accent2"/>
                </a:solidFill>
              </a:defRPr>
            </a:lvl1pPr>
            <a:lvl2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2pPr>
            <a:lvl3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3pPr>
            <a:lvl4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4pPr>
            <a:lvl5pPr>
              <a:lnSpc>
                <a:spcPts val="1125"/>
              </a:lnSpc>
              <a:defRPr sz="9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noProof="0" dirty="0"/>
              <a:t>Insert note or quote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" hasCustomPrompt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377825" y="522000"/>
            <a:ext cx="756000" cy="144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/>
              <a:t>TT.MM.JJJJ</a:t>
            </a:r>
            <a:endParaRPr lang="fr-FR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260000" y="378000"/>
            <a:ext cx="3186588" cy="306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Man down</a:t>
            </a:r>
            <a:endParaRPr lang="fr-FR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7825" y="378000"/>
            <a:ext cx="756000" cy="144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075"/>
              </a:lnSpc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E7FD5840-E3E9-4F85-91F5-A8B3ACD4DE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33301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8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00592" y="377999"/>
            <a:ext cx="4067175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5506864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15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181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300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325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44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469741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5884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6138863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732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7578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8766000" y="-288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3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>
            <a:off x="15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>
            <a:off x="181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300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325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>
            <a:off x="444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>
            <a:off x="469741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>
          <a:xfrm>
            <a:off x="5884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>
            <a:off x="6138863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732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7578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>
          <a:xfrm>
            <a:off x="8766000" y="5256000"/>
            <a:ext cx="0" cy="180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>
          <a:xfrm>
            <a:off x="-288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 userDrawn="1"/>
        </p:nvCxnSpPr>
        <p:spPr>
          <a:xfrm>
            <a:off x="-288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 userDrawn="1"/>
        </p:nvCxnSpPr>
        <p:spPr>
          <a:xfrm>
            <a:off x="9252000" y="378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/>
        </p:nvCxnSpPr>
        <p:spPr>
          <a:xfrm>
            <a:off x="9252000" y="4770000"/>
            <a:ext cx="1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8" r:id="rId17"/>
    <p:sldLayoutId id="2147483669" r:id="rId18"/>
  </p:sldLayoutIdLst>
  <p:hf hdr="0"/>
  <p:txStyles>
    <p:titleStyle>
      <a:lvl1pPr algn="r" defTabSz="914400" rtl="0" eaLnBrk="1" latinLnBrk="0" hangingPunct="1">
        <a:lnSpc>
          <a:spcPts val="24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ct val="125000"/>
        </a:lnSpc>
        <a:spcBef>
          <a:spcPts val="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500528"/>
            <a:ext cx="7924800" cy="4576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067788"/>
            <a:ext cx="7924800" cy="3165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4806952"/>
            <a:ext cx="6553200" cy="1430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3" y="4806952"/>
            <a:ext cx="173037" cy="14300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eon_logo2" descr="EON_MI_W.t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087" y="4535716"/>
            <a:ext cx="1331976" cy="4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4380" y="1571975"/>
            <a:ext cx="6824345" cy="1224000"/>
          </a:xfrm>
        </p:spPr>
        <p:txBody>
          <a:bodyPr/>
          <a:lstStyle/>
          <a:p>
            <a:r>
              <a:rPr lang="hu-HU" dirty="0"/>
              <a:t>Innováció a kisfeszültségű üzemirányításban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30303" y="562376"/>
            <a:ext cx="1440000" cy="144000"/>
          </a:xfrm>
          <a:prstGeom prst="rect">
            <a:avLst/>
          </a:prstGeom>
        </p:spPr>
        <p:txBody>
          <a:bodyPr/>
          <a:lstStyle/>
          <a:p>
            <a:r>
              <a:rPr lang="hu-HU" dirty="0" smtClean="0"/>
              <a:t>2017.11.16.</a:t>
            </a:r>
            <a:endParaRPr lang="fr-FR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6230303" y="418376"/>
            <a:ext cx="1440000" cy="144000"/>
          </a:xfrm>
        </p:spPr>
        <p:txBody>
          <a:bodyPr/>
          <a:lstStyle/>
          <a:p>
            <a:r>
              <a:rPr lang="hu-HU" dirty="0" smtClean="0"/>
              <a:t>Albert Zoltán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06400" y="105045"/>
            <a:ext cx="855472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800" b="1" dirty="0" smtClean="0"/>
              <a:t>Koordinátori munkakörnyezet jelenleg</a:t>
            </a:r>
            <a:endParaRPr lang="hu-HU" sz="18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00" y="2681153"/>
            <a:ext cx="1361902" cy="799650"/>
          </a:xfrm>
          <a:prstGeom prst="rect">
            <a:avLst/>
          </a:prstGeom>
        </p:spPr>
      </p:pic>
      <p:pic>
        <p:nvPicPr>
          <p:cNvPr id="8" name="Picture 9" descr="SOKKK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702" y="2709714"/>
            <a:ext cx="873493" cy="5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Csoportba foglalás 87"/>
          <p:cNvGrpSpPr/>
          <p:nvPr/>
        </p:nvGrpSpPr>
        <p:grpSpPr>
          <a:xfrm>
            <a:off x="3529717" y="755699"/>
            <a:ext cx="1269032" cy="1772348"/>
            <a:chOff x="3529717" y="755699"/>
            <a:chExt cx="1269032" cy="1772348"/>
          </a:xfrm>
        </p:grpSpPr>
        <p:sp>
          <p:nvSpPr>
            <p:cNvPr id="16" name="Lekerekített téglalap 15"/>
            <p:cNvSpPr/>
            <p:nvPr/>
          </p:nvSpPr>
          <p:spPr>
            <a:xfrm>
              <a:off x="3529717" y="755699"/>
              <a:ext cx="1117697" cy="2984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400" b="1" dirty="0" smtClean="0">
                  <a:solidFill>
                    <a:srgbClr val="000000"/>
                  </a:solidFill>
                </a:rPr>
                <a:t>Készenlét</a:t>
              </a:r>
            </a:p>
          </p:txBody>
        </p:sp>
        <p:sp>
          <p:nvSpPr>
            <p:cNvPr id="17" name="Lekerekített téglalap 16"/>
            <p:cNvSpPr/>
            <p:nvPr/>
          </p:nvSpPr>
          <p:spPr>
            <a:xfrm>
              <a:off x="4168850" y="1505903"/>
              <a:ext cx="629899" cy="29844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err="1" smtClean="0">
                  <a:solidFill>
                    <a:srgbClr val="000000"/>
                  </a:solidFill>
                </a:rPr>
                <a:t>iTrack</a:t>
              </a:r>
              <a:endParaRPr lang="hu-HU" sz="11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Lefelé nyíl 17"/>
            <p:cNvSpPr/>
            <p:nvPr/>
          </p:nvSpPr>
          <p:spPr>
            <a:xfrm>
              <a:off x="3840623" y="1136952"/>
              <a:ext cx="179388" cy="1391094"/>
            </a:xfrm>
            <a:prstGeom prst="downArrow">
              <a:avLst/>
            </a:prstGeom>
            <a:solidFill>
              <a:srgbClr val="BCBCBC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19" name="Lefelé nyíl 18"/>
            <p:cNvSpPr/>
            <p:nvPr/>
          </p:nvSpPr>
          <p:spPr>
            <a:xfrm>
              <a:off x="4265454" y="1897537"/>
              <a:ext cx="218345" cy="630510"/>
            </a:xfrm>
            <a:prstGeom prst="downArrow">
              <a:avLst/>
            </a:prstGeom>
            <a:solidFill>
              <a:srgbClr val="BCBCBC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4747249" y="570273"/>
            <a:ext cx="4033927" cy="2839444"/>
            <a:chOff x="4747249" y="570273"/>
            <a:chExt cx="4033927" cy="2839444"/>
          </a:xfrm>
        </p:grpSpPr>
        <p:grpSp>
          <p:nvGrpSpPr>
            <p:cNvPr id="49" name="Csoportba foglalás 48"/>
            <p:cNvGrpSpPr/>
            <p:nvPr/>
          </p:nvGrpSpPr>
          <p:grpSpPr>
            <a:xfrm>
              <a:off x="6716356" y="2858547"/>
              <a:ext cx="2064820" cy="551170"/>
              <a:chOff x="5994400" y="4389946"/>
              <a:chExt cx="2387600" cy="604002"/>
            </a:xfrm>
          </p:grpSpPr>
          <p:sp>
            <p:nvSpPr>
              <p:cNvPr id="53" name="Lekerekített téglalap 52"/>
              <p:cNvSpPr/>
              <p:nvPr/>
            </p:nvSpPr>
            <p:spPr>
              <a:xfrm>
                <a:off x="5994400" y="4389946"/>
                <a:ext cx="2387600" cy="60400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Szövegdoboz 53"/>
              <p:cNvSpPr txBox="1"/>
              <p:nvPr/>
            </p:nvSpPr>
            <p:spPr>
              <a:xfrm>
                <a:off x="6095999" y="4437393"/>
                <a:ext cx="2286000" cy="43846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hu-HU" sz="1200" dirty="0" smtClean="0"/>
                  <a:t>Nincs egységes naplózás</a:t>
                </a:r>
              </a:p>
            </p:txBody>
          </p:sp>
        </p:grpSp>
        <p:grpSp>
          <p:nvGrpSpPr>
            <p:cNvPr id="97" name="Csoportba foglalás 96"/>
            <p:cNvGrpSpPr/>
            <p:nvPr/>
          </p:nvGrpSpPr>
          <p:grpSpPr>
            <a:xfrm>
              <a:off x="4747249" y="570273"/>
              <a:ext cx="3213478" cy="2755850"/>
              <a:chOff x="4706763" y="570273"/>
              <a:chExt cx="3213478" cy="2755850"/>
            </a:xfrm>
          </p:grpSpPr>
          <p:grpSp>
            <p:nvGrpSpPr>
              <p:cNvPr id="59" name="Csoportba foglalás 58"/>
              <p:cNvGrpSpPr/>
              <p:nvPr/>
            </p:nvGrpSpPr>
            <p:grpSpPr>
              <a:xfrm>
                <a:off x="4706763" y="570273"/>
                <a:ext cx="3213478" cy="2096579"/>
                <a:chOff x="5174179" y="431800"/>
                <a:chExt cx="3715821" cy="2297544"/>
              </a:xfrm>
            </p:grpSpPr>
            <p:sp>
              <p:nvSpPr>
                <p:cNvPr id="67" name="Lekerekített téglalap 66"/>
                <p:cNvSpPr/>
                <p:nvPr/>
              </p:nvSpPr>
              <p:spPr>
                <a:xfrm>
                  <a:off x="5321007" y="431800"/>
                  <a:ext cx="3568993" cy="1776979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BCBCB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 err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8" name="Csoportba foglalás 67"/>
                <p:cNvGrpSpPr/>
                <p:nvPr/>
              </p:nvGrpSpPr>
              <p:grpSpPr>
                <a:xfrm>
                  <a:off x="7457280" y="538103"/>
                  <a:ext cx="1330476" cy="1160242"/>
                  <a:chOff x="7613328" y="635001"/>
                  <a:chExt cx="1421430" cy="1108908"/>
                </a:xfrm>
              </p:grpSpPr>
              <p:sp>
                <p:nvSpPr>
                  <p:cNvPr id="76" name="Lekerekített téglalap 75"/>
                  <p:cNvSpPr/>
                  <p:nvPr/>
                </p:nvSpPr>
                <p:spPr>
                  <a:xfrm>
                    <a:off x="7613328" y="635001"/>
                    <a:ext cx="1421430" cy="660217"/>
                  </a:xfrm>
                  <a:prstGeom prst="roundRect">
                    <a:avLst/>
                  </a:prstGeom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1200" b="1" dirty="0" smtClean="0">
                        <a:solidFill>
                          <a:srgbClr val="000000"/>
                        </a:solidFill>
                      </a:rPr>
                      <a:t>KÖF SCADA</a:t>
                    </a:r>
                  </a:p>
                  <a:p>
                    <a:pPr algn="ctr"/>
                    <a:r>
                      <a:rPr lang="hu-HU" sz="1200" b="1" dirty="0" smtClean="0">
                        <a:solidFill>
                          <a:srgbClr val="000000"/>
                        </a:solidFill>
                      </a:rPr>
                      <a:t>( + ÜIR)</a:t>
                    </a:r>
                  </a:p>
                </p:txBody>
              </p:sp>
              <p:sp>
                <p:nvSpPr>
                  <p:cNvPr id="77" name="Kanyar felfelé 76"/>
                  <p:cNvSpPr/>
                  <p:nvPr/>
                </p:nvSpPr>
                <p:spPr>
                  <a:xfrm rot="5400000" flipV="1">
                    <a:off x="7703233" y="1310569"/>
                    <a:ext cx="373708" cy="492972"/>
                  </a:xfrm>
                  <a:prstGeom prst="bentUpArrow">
                    <a:avLst/>
                  </a:prstGeom>
                  <a:solidFill>
                    <a:srgbClr val="BCBCBC"/>
                  </a:solidFill>
                  <a:ln>
                    <a:solidFill>
                      <a:srgbClr val="BCBCB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 err="1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69" name="Csoportba foglalás 68"/>
                <p:cNvGrpSpPr/>
                <p:nvPr/>
              </p:nvGrpSpPr>
              <p:grpSpPr>
                <a:xfrm>
                  <a:off x="5445993" y="538103"/>
                  <a:ext cx="1898649" cy="1578575"/>
                  <a:chOff x="5464553" y="463269"/>
                  <a:chExt cx="2028446" cy="1508734"/>
                </a:xfrm>
              </p:grpSpPr>
              <p:sp>
                <p:nvSpPr>
                  <p:cNvPr id="72" name="Lekerekített téglalap 71"/>
                  <p:cNvSpPr/>
                  <p:nvPr/>
                </p:nvSpPr>
                <p:spPr>
                  <a:xfrm>
                    <a:off x="5464553" y="463269"/>
                    <a:ext cx="2028446" cy="1508734"/>
                  </a:xfrm>
                  <a:prstGeom prst="round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sz="120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3" name="Szövegdoboz 72"/>
                  <p:cNvSpPr txBox="1"/>
                  <p:nvPr/>
                </p:nvSpPr>
                <p:spPr>
                  <a:xfrm>
                    <a:off x="5913946" y="480956"/>
                    <a:ext cx="930063" cy="40011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400"/>
                      </a:lnSpc>
                    </a:pPr>
                    <a:r>
                      <a:rPr lang="hu-HU" sz="1400" b="1" dirty="0" smtClean="0"/>
                      <a:t>Hibahely</a:t>
                    </a:r>
                  </a:p>
                </p:txBody>
              </p:sp>
              <p:sp>
                <p:nvSpPr>
                  <p:cNvPr id="74" name="Téglalap 73"/>
                  <p:cNvSpPr/>
                  <p:nvPr/>
                </p:nvSpPr>
                <p:spPr>
                  <a:xfrm>
                    <a:off x="5746933" y="1510338"/>
                    <a:ext cx="1578929" cy="44124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hu-HU" sz="1050" dirty="0">
                        <a:solidFill>
                          <a:srgbClr val="000000"/>
                        </a:solidFill>
                      </a:rPr>
                      <a:t>Nullázási vázlat</a:t>
                    </a:r>
                  </a:p>
                  <a:p>
                    <a:pPr algn="ctr"/>
                    <a:r>
                      <a:rPr lang="hu-HU" sz="1050" dirty="0">
                        <a:solidFill>
                          <a:srgbClr val="000000"/>
                        </a:solidFill>
                      </a:rPr>
                      <a:t>KIF hálózati séma</a:t>
                    </a:r>
                  </a:p>
                </p:txBody>
              </p:sp>
              <p:pic>
                <p:nvPicPr>
                  <p:cNvPr id="75" name="Kép 7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3946" y="799490"/>
                    <a:ext cx="1129659" cy="73992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0" name="Lefelé nyíl 69"/>
                <p:cNvSpPr/>
                <p:nvPr/>
              </p:nvSpPr>
              <p:spPr>
                <a:xfrm rot="1884930">
                  <a:off x="5174179" y="2167473"/>
                  <a:ext cx="184413" cy="561871"/>
                </a:xfrm>
                <a:prstGeom prst="downArrow">
                  <a:avLst/>
                </a:prstGeom>
                <a:solidFill>
                  <a:srgbClr val="BCBCBC"/>
                </a:solidFill>
                <a:ln>
                  <a:solidFill>
                    <a:srgbClr val="BCBCB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 err="1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0" name="Csoportba foglalás 59"/>
              <p:cNvGrpSpPr/>
              <p:nvPr/>
            </p:nvGrpSpPr>
            <p:grpSpPr>
              <a:xfrm>
                <a:off x="4734323" y="1940842"/>
                <a:ext cx="3103407" cy="1385281"/>
                <a:chOff x="5206046" y="1933743"/>
                <a:chExt cx="3588543" cy="1518065"/>
              </a:xfrm>
            </p:grpSpPr>
            <p:sp>
              <p:nvSpPr>
                <p:cNvPr id="61" name="Ellipszis 60"/>
                <p:cNvSpPr/>
                <p:nvPr/>
              </p:nvSpPr>
              <p:spPr>
                <a:xfrm>
                  <a:off x="7497918" y="2326748"/>
                  <a:ext cx="1296671" cy="543772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1400" b="1" dirty="0" smtClean="0">
                      <a:solidFill>
                        <a:srgbClr val="000000"/>
                      </a:solidFill>
                    </a:rPr>
                    <a:t>KFMU</a:t>
                  </a:r>
                </a:p>
              </p:txBody>
            </p:sp>
            <p:sp>
              <p:nvSpPr>
                <p:cNvPr id="62" name="Jobbra nyíl 61"/>
                <p:cNvSpPr/>
                <p:nvPr/>
              </p:nvSpPr>
              <p:spPr>
                <a:xfrm flipH="1">
                  <a:off x="5206046" y="2860510"/>
                  <a:ext cx="540886" cy="217031"/>
                </a:xfrm>
                <a:prstGeom prst="rightArrow">
                  <a:avLst/>
                </a:prstGeom>
                <a:solidFill>
                  <a:srgbClr val="BCBCBC"/>
                </a:solidFill>
                <a:ln>
                  <a:solidFill>
                    <a:srgbClr val="BCBCB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 err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3" name="Csoportba foglalás 62"/>
                <p:cNvGrpSpPr/>
                <p:nvPr/>
              </p:nvGrpSpPr>
              <p:grpSpPr>
                <a:xfrm>
                  <a:off x="5838878" y="2556907"/>
                  <a:ext cx="1659040" cy="894901"/>
                  <a:chOff x="5862426" y="2726413"/>
                  <a:chExt cx="1659040" cy="894901"/>
                </a:xfrm>
              </p:grpSpPr>
              <p:sp>
                <p:nvSpPr>
                  <p:cNvPr id="65" name="Lekerekített téglalap 64"/>
                  <p:cNvSpPr/>
                  <p:nvPr/>
                </p:nvSpPr>
                <p:spPr>
                  <a:xfrm>
                    <a:off x="5932574" y="2726413"/>
                    <a:ext cx="1473398" cy="894901"/>
                  </a:xfrm>
                  <a:prstGeom prst="round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/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t"/>
                  <a:lstStyle/>
                  <a:p>
                    <a:pPr algn="ctr"/>
                    <a:r>
                      <a:rPr lang="hu-HU" sz="1200" b="1" dirty="0" smtClean="0">
                        <a:solidFill>
                          <a:srgbClr val="000000"/>
                        </a:solidFill>
                      </a:rPr>
                      <a:t>GIS – INIS Adatbázis</a:t>
                    </a:r>
                  </a:p>
                </p:txBody>
              </p:sp>
              <p:sp>
                <p:nvSpPr>
                  <p:cNvPr id="66" name="Szövegdoboz 65"/>
                  <p:cNvSpPr txBox="1"/>
                  <p:nvPr/>
                </p:nvSpPr>
                <p:spPr>
                  <a:xfrm>
                    <a:off x="5862426" y="3200325"/>
                    <a:ext cx="1659040" cy="404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hu-HU" sz="900" dirty="0" smtClean="0"/>
                      <a:t>KIF Hálózat – Fogyasztó összerendelés</a:t>
                    </a:r>
                  </a:p>
                </p:txBody>
              </p:sp>
            </p:grpSp>
            <p:sp>
              <p:nvSpPr>
                <p:cNvPr id="64" name="Lefelé nyíl 63"/>
                <p:cNvSpPr/>
                <p:nvPr/>
              </p:nvSpPr>
              <p:spPr>
                <a:xfrm rot="8815265">
                  <a:off x="7523853" y="1933743"/>
                  <a:ext cx="251974" cy="395213"/>
                </a:xfrm>
                <a:prstGeom prst="downArrow">
                  <a:avLst/>
                </a:prstGeom>
                <a:solidFill>
                  <a:srgbClr val="BCBCBC"/>
                </a:solidFill>
                <a:ln>
                  <a:solidFill>
                    <a:srgbClr val="BCBCB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 err="1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3" name="Csoportba foglalás 2"/>
          <p:cNvGrpSpPr/>
          <p:nvPr/>
        </p:nvGrpSpPr>
        <p:grpSpPr>
          <a:xfrm>
            <a:off x="411515" y="717767"/>
            <a:ext cx="3180478" cy="2008426"/>
            <a:chOff x="411515" y="717767"/>
            <a:chExt cx="3180478" cy="2008426"/>
          </a:xfrm>
        </p:grpSpPr>
        <p:grpSp>
          <p:nvGrpSpPr>
            <p:cNvPr id="87" name="Csoportba foglalás 86"/>
            <p:cNvGrpSpPr/>
            <p:nvPr/>
          </p:nvGrpSpPr>
          <p:grpSpPr>
            <a:xfrm>
              <a:off x="411515" y="717767"/>
              <a:ext cx="3180478" cy="2008426"/>
              <a:chOff x="411515" y="717767"/>
              <a:chExt cx="3180478" cy="2008426"/>
            </a:xfrm>
          </p:grpSpPr>
          <p:grpSp>
            <p:nvGrpSpPr>
              <p:cNvPr id="28" name="Csoportba foglalás 27"/>
              <p:cNvGrpSpPr/>
              <p:nvPr/>
            </p:nvGrpSpPr>
            <p:grpSpPr>
              <a:xfrm>
                <a:off x="411515" y="717767"/>
                <a:ext cx="2897718" cy="1441068"/>
                <a:chOff x="220593" y="1518998"/>
                <a:chExt cx="2423167" cy="1579201"/>
              </a:xfrm>
            </p:grpSpPr>
            <p:sp>
              <p:nvSpPr>
                <p:cNvPr id="30" name="Lekerekített téglalap 29"/>
                <p:cNvSpPr/>
                <p:nvPr/>
              </p:nvSpPr>
              <p:spPr>
                <a:xfrm>
                  <a:off x="220593" y="1518998"/>
                  <a:ext cx="2423167" cy="1579201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Szabadkézi sokszög 30"/>
                <p:cNvSpPr/>
                <p:nvPr/>
              </p:nvSpPr>
              <p:spPr>
                <a:xfrm>
                  <a:off x="684830" y="1647013"/>
                  <a:ext cx="1038500" cy="514637"/>
                </a:xfrm>
                <a:custGeom>
                  <a:avLst/>
                  <a:gdLst>
                    <a:gd name="connsiteX0" fmla="*/ 0 w 979714"/>
                    <a:gd name="connsiteY0" fmla="*/ 611359 h 645468"/>
                    <a:gd name="connsiteX1" fmla="*/ 250371 w 979714"/>
                    <a:gd name="connsiteY1" fmla="*/ 589588 h 645468"/>
                    <a:gd name="connsiteX2" fmla="*/ 370114 w 979714"/>
                    <a:gd name="connsiteY2" fmla="*/ 88845 h 645468"/>
                    <a:gd name="connsiteX3" fmla="*/ 555171 w 979714"/>
                    <a:gd name="connsiteY3" fmla="*/ 45302 h 645468"/>
                    <a:gd name="connsiteX4" fmla="*/ 718457 w 979714"/>
                    <a:gd name="connsiteY4" fmla="*/ 567817 h 645468"/>
                    <a:gd name="connsiteX5" fmla="*/ 979714 w 979714"/>
                    <a:gd name="connsiteY5" fmla="*/ 622245 h 645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9714" h="645468">
                      <a:moveTo>
                        <a:pt x="0" y="611359"/>
                      </a:moveTo>
                      <a:cubicBezTo>
                        <a:pt x="94342" y="644016"/>
                        <a:pt x="188685" y="676674"/>
                        <a:pt x="250371" y="589588"/>
                      </a:cubicBezTo>
                      <a:cubicBezTo>
                        <a:pt x="312057" y="502502"/>
                        <a:pt x="319314" y="179559"/>
                        <a:pt x="370114" y="88845"/>
                      </a:cubicBezTo>
                      <a:cubicBezTo>
                        <a:pt x="420914" y="-1869"/>
                        <a:pt x="497114" y="-34527"/>
                        <a:pt x="555171" y="45302"/>
                      </a:cubicBezTo>
                      <a:cubicBezTo>
                        <a:pt x="613228" y="125131"/>
                        <a:pt x="647700" y="471660"/>
                        <a:pt x="718457" y="567817"/>
                      </a:cubicBezTo>
                      <a:cubicBezTo>
                        <a:pt x="789214" y="663974"/>
                        <a:pt x="948871" y="614988"/>
                        <a:pt x="979714" y="622245"/>
                      </a:cubicBezTo>
                    </a:path>
                  </a:pathLst>
                </a:custGeom>
                <a:noFill/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srgbClr val="FF6600"/>
                    </a:solidFill>
                  </a:endParaRPr>
                </a:p>
              </p:txBody>
            </p:sp>
            <p:cxnSp>
              <p:nvCxnSpPr>
                <p:cNvPr id="32" name="Egyenes összekötő 31"/>
                <p:cNvCxnSpPr>
                  <a:stCxn id="31" idx="1"/>
                  <a:endCxn id="31" idx="1"/>
                </p:cNvCxnSpPr>
                <p:nvPr/>
              </p:nvCxnSpPr>
              <p:spPr>
                <a:xfrm>
                  <a:off x="950224" y="2117097"/>
                  <a:ext cx="0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gyenes összekötő 32"/>
                <p:cNvCxnSpPr>
                  <a:endCxn id="31" idx="2"/>
                </p:cNvCxnSpPr>
                <p:nvPr/>
              </p:nvCxnSpPr>
              <p:spPr>
                <a:xfrm flipV="1">
                  <a:off x="1069459" y="1717850"/>
                  <a:ext cx="7692" cy="48534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Csoportba foglalás 33"/>
                <p:cNvGrpSpPr/>
                <p:nvPr/>
              </p:nvGrpSpPr>
              <p:grpSpPr>
                <a:xfrm>
                  <a:off x="353076" y="1518999"/>
                  <a:ext cx="1702007" cy="924483"/>
                  <a:chOff x="823194" y="2237274"/>
                  <a:chExt cx="1605662" cy="1159505"/>
                </a:xfrm>
              </p:grpSpPr>
              <p:sp>
                <p:nvSpPr>
                  <p:cNvPr id="39" name="Szövegdoboz 38"/>
                  <p:cNvSpPr txBox="1"/>
                  <p:nvPr/>
                </p:nvSpPr>
                <p:spPr>
                  <a:xfrm>
                    <a:off x="2200908" y="2980203"/>
                    <a:ext cx="22794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400"/>
                      </a:lnSpc>
                    </a:pPr>
                    <a:r>
                      <a:rPr lang="hu-HU" sz="1200" dirty="0" smtClean="0"/>
                      <a:t>t</a:t>
                    </a:r>
                  </a:p>
                </p:txBody>
              </p:sp>
              <p:sp>
                <p:nvSpPr>
                  <p:cNvPr id="40" name="Szövegdoboz 39"/>
                  <p:cNvSpPr txBox="1"/>
                  <p:nvPr/>
                </p:nvSpPr>
                <p:spPr>
                  <a:xfrm>
                    <a:off x="823194" y="2237274"/>
                    <a:ext cx="354584" cy="3582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400"/>
                      </a:lnSpc>
                    </a:pPr>
                    <a:r>
                      <a:rPr lang="hu-HU" sz="1200" dirty="0" smtClean="0"/>
                      <a:t>db</a:t>
                    </a:r>
                  </a:p>
                </p:txBody>
              </p:sp>
              <p:cxnSp>
                <p:nvCxnSpPr>
                  <p:cNvPr id="41" name="Egyenes összekötő 40"/>
                  <p:cNvCxnSpPr/>
                  <p:nvPr/>
                </p:nvCxnSpPr>
                <p:spPr>
                  <a:xfrm flipV="1">
                    <a:off x="1773228" y="3042351"/>
                    <a:ext cx="0" cy="104206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Szövegdoboz 41"/>
                  <p:cNvSpPr txBox="1"/>
                  <p:nvPr/>
                </p:nvSpPr>
                <p:spPr>
                  <a:xfrm>
                    <a:off x="1112828" y="2996669"/>
                    <a:ext cx="60946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lnSpc>
                        <a:spcPts val="2400"/>
                      </a:lnSpc>
                    </a:pPr>
                    <a:r>
                      <a:rPr lang="hu-HU" sz="1000" dirty="0" smtClean="0"/>
                      <a:t>30 perc</a:t>
                    </a:r>
                  </a:p>
                </p:txBody>
              </p:sp>
            </p:grpSp>
            <p:sp>
              <p:nvSpPr>
                <p:cNvPr id="35" name="Szövegdoboz 34"/>
                <p:cNvSpPr txBox="1"/>
                <p:nvPr/>
              </p:nvSpPr>
              <p:spPr>
                <a:xfrm>
                  <a:off x="560125" y="2511787"/>
                  <a:ext cx="1512826" cy="55650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hu-HU" sz="900" b="1" dirty="0" smtClean="0"/>
                    <a:t>Fogyasztói bejelentés – helyi infó</a:t>
                  </a:r>
                </a:p>
                <a:p>
                  <a:pPr marL="171450" indent="-171450">
                    <a:buFontTx/>
                    <a:buChar char="-"/>
                  </a:pPr>
                  <a:r>
                    <a:rPr lang="hu-HU" sz="900" b="1" dirty="0" smtClean="0"/>
                    <a:t>Csoportos hiba</a:t>
                  </a:r>
                </a:p>
              </p:txBody>
            </p:sp>
            <p:grpSp>
              <p:nvGrpSpPr>
                <p:cNvPr id="36" name="Csoportba foglalás 35"/>
                <p:cNvGrpSpPr/>
                <p:nvPr/>
              </p:nvGrpSpPr>
              <p:grpSpPr>
                <a:xfrm>
                  <a:off x="672899" y="1566062"/>
                  <a:ext cx="1400052" cy="645545"/>
                  <a:chOff x="713543" y="1093246"/>
                  <a:chExt cx="1320800" cy="809655"/>
                </a:xfrm>
              </p:grpSpPr>
              <p:cxnSp>
                <p:nvCxnSpPr>
                  <p:cNvPr id="37" name="Egyenes összekötő nyíllal 36"/>
                  <p:cNvCxnSpPr/>
                  <p:nvPr/>
                </p:nvCxnSpPr>
                <p:spPr>
                  <a:xfrm>
                    <a:off x="713543" y="1902901"/>
                    <a:ext cx="1320800" cy="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Egyenes összekötő nyíllal 37"/>
                  <p:cNvCxnSpPr/>
                  <p:nvPr/>
                </p:nvCxnSpPr>
                <p:spPr>
                  <a:xfrm flipV="1">
                    <a:off x="713543" y="1093246"/>
                    <a:ext cx="0" cy="809655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Jobbra nyíl 28"/>
              <p:cNvSpPr/>
              <p:nvPr/>
            </p:nvSpPr>
            <p:spPr>
              <a:xfrm rot="2952769">
                <a:off x="3148502" y="2282703"/>
                <a:ext cx="663997" cy="222984"/>
              </a:xfrm>
              <a:prstGeom prst="rightArrow">
                <a:avLst/>
              </a:prstGeom>
              <a:solidFill>
                <a:srgbClr val="BCBCBC"/>
              </a:solidFill>
              <a:ln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 err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8" name="Lekerekített téglalap 77"/>
            <p:cNvSpPr/>
            <p:nvPr/>
          </p:nvSpPr>
          <p:spPr>
            <a:xfrm>
              <a:off x="2018803" y="820556"/>
              <a:ext cx="1073519" cy="30011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100" b="1" dirty="0" err="1" smtClean="0">
                  <a:solidFill>
                    <a:srgbClr val="000000"/>
                  </a:solidFill>
                </a:rPr>
                <a:t>CoC</a:t>
              </a:r>
              <a:r>
                <a:rPr lang="hu-HU" sz="1100" b="1" dirty="0" smtClean="0">
                  <a:solidFill>
                    <a:srgbClr val="000000"/>
                  </a:solidFill>
                </a:rPr>
                <a:t> Hívások</a:t>
              </a: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2793174" y="3537094"/>
            <a:ext cx="2408911" cy="1243104"/>
            <a:chOff x="2793174" y="3537094"/>
            <a:chExt cx="2408911" cy="1243104"/>
          </a:xfrm>
        </p:grpSpPr>
        <p:sp>
          <p:nvSpPr>
            <p:cNvPr id="79" name="Felfelé-lefelé nyíl 78"/>
            <p:cNvSpPr/>
            <p:nvPr/>
          </p:nvSpPr>
          <p:spPr>
            <a:xfrm>
              <a:off x="3935389" y="3537094"/>
              <a:ext cx="245443" cy="408431"/>
            </a:xfrm>
            <a:prstGeom prst="upDownArrow">
              <a:avLst/>
            </a:prstGeom>
            <a:solidFill>
              <a:srgbClr val="BCBCBC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rgbClr val="000000"/>
                </a:solidFill>
              </a:endParaRPr>
            </a:p>
          </p:txBody>
        </p:sp>
        <p:sp>
          <p:nvSpPr>
            <p:cNvPr id="80" name="Lekerekített téglalap 79"/>
            <p:cNvSpPr/>
            <p:nvPr/>
          </p:nvSpPr>
          <p:spPr>
            <a:xfrm>
              <a:off x="2793174" y="3998677"/>
              <a:ext cx="2408911" cy="78152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rgbClr val="000000"/>
                  </a:solidFill>
                </a:rPr>
                <a:t>Folyamatos telefonos terhelés:</a:t>
              </a:r>
            </a:p>
            <a:p>
              <a:pPr algn="ctr"/>
              <a:r>
                <a:rPr lang="hu-HU" sz="1200" dirty="0" smtClean="0">
                  <a:solidFill>
                    <a:srgbClr val="000000"/>
                  </a:solidFill>
                </a:rPr>
                <a:t>szerelők,</a:t>
              </a:r>
              <a:r>
                <a:rPr lang="hu-HU" sz="1200" dirty="0" err="1" smtClean="0">
                  <a:solidFill>
                    <a:srgbClr val="000000"/>
                  </a:solidFill>
                </a:rPr>
                <a:t>CoC</a:t>
              </a:r>
              <a:r>
                <a:rPr lang="hu-HU" sz="1200" dirty="0" smtClean="0">
                  <a:solidFill>
                    <a:srgbClr val="000000"/>
                  </a:solidFill>
                </a:rPr>
                <a:t>, ÜIK, katasztrófavédelem, stb.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411515" y="2248844"/>
            <a:ext cx="3118202" cy="746333"/>
            <a:chOff x="411515" y="2248844"/>
            <a:chExt cx="3118202" cy="746333"/>
          </a:xfrm>
        </p:grpSpPr>
        <p:grpSp>
          <p:nvGrpSpPr>
            <p:cNvPr id="22" name="Csoportba foglalás 21"/>
            <p:cNvGrpSpPr/>
            <p:nvPr/>
          </p:nvGrpSpPr>
          <p:grpSpPr>
            <a:xfrm>
              <a:off x="411515" y="2248844"/>
              <a:ext cx="2578292" cy="746333"/>
              <a:chOff x="335000" y="639244"/>
              <a:chExt cx="2981342" cy="817872"/>
            </a:xfrm>
          </p:grpSpPr>
          <p:sp>
            <p:nvSpPr>
              <p:cNvPr id="23" name="Lekerekített téglalap 22"/>
              <p:cNvSpPr/>
              <p:nvPr/>
            </p:nvSpPr>
            <p:spPr>
              <a:xfrm>
                <a:off x="335000" y="639244"/>
                <a:ext cx="2916505" cy="817872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dirty="0" err="1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4" name="Kép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3482" y="798527"/>
                <a:ext cx="694266" cy="533400"/>
              </a:xfrm>
              <a:prstGeom prst="rect">
                <a:avLst/>
              </a:prstGeom>
            </p:spPr>
          </p:pic>
          <p:sp>
            <p:nvSpPr>
              <p:cNvPr id="25" name="Szövegdoboz 24"/>
              <p:cNvSpPr txBox="1"/>
              <p:nvPr/>
            </p:nvSpPr>
            <p:spPr>
              <a:xfrm>
                <a:off x="2622076" y="852742"/>
                <a:ext cx="694266" cy="375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hu-HU" b="1" dirty="0" smtClean="0"/>
                  <a:t>WF</a:t>
                </a:r>
              </a:p>
            </p:txBody>
          </p:sp>
          <p:sp>
            <p:nvSpPr>
              <p:cNvPr id="26" name="Lekerekített téglalap 25"/>
              <p:cNvSpPr/>
              <p:nvPr/>
            </p:nvSpPr>
            <p:spPr>
              <a:xfrm>
                <a:off x="478607" y="883740"/>
                <a:ext cx="1241336" cy="32888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sz="1100" b="1" dirty="0" smtClean="0">
                    <a:solidFill>
                      <a:srgbClr val="000000"/>
                    </a:solidFill>
                  </a:rPr>
                  <a:t>FSMS</a:t>
                </a:r>
              </a:p>
            </p:txBody>
          </p:sp>
        </p:grpSp>
        <p:sp>
          <p:nvSpPr>
            <p:cNvPr id="2" name="Balra-jobbra nyíl 1"/>
            <p:cNvSpPr/>
            <p:nvPr/>
          </p:nvSpPr>
          <p:spPr>
            <a:xfrm>
              <a:off x="3002010" y="2772067"/>
              <a:ext cx="527707" cy="182615"/>
            </a:xfrm>
            <a:prstGeom prst="leftRightArrow">
              <a:avLst/>
            </a:prstGeom>
            <a:solidFill>
              <a:srgbClr val="BCBCBC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411515" y="3080977"/>
            <a:ext cx="2954197" cy="1729097"/>
            <a:chOff x="411515" y="3080977"/>
            <a:chExt cx="2954197" cy="1729097"/>
          </a:xfrm>
        </p:grpSpPr>
        <p:grpSp>
          <p:nvGrpSpPr>
            <p:cNvPr id="96" name="Csoportba foglalás 95"/>
            <p:cNvGrpSpPr/>
            <p:nvPr/>
          </p:nvGrpSpPr>
          <p:grpSpPr>
            <a:xfrm>
              <a:off x="411515" y="3080977"/>
              <a:ext cx="2163717" cy="1729097"/>
              <a:chOff x="411515" y="3080977"/>
              <a:chExt cx="2163717" cy="1729097"/>
            </a:xfrm>
          </p:grpSpPr>
          <p:sp>
            <p:nvSpPr>
              <p:cNvPr id="10" name="Lekerekített téglalap 9"/>
              <p:cNvSpPr/>
              <p:nvPr/>
            </p:nvSpPr>
            <p:spPr>
              <a:xfrm>
                <a:off x="411515" y="3080977"/>
                <a:ext cx="2163717" cy="1729097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dirty="0" err="1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6838" y="3629805"/>
                <a:ext cx="862666" cy="718528"/>
              </a:xfrm>
              <a:prstGeom prst="rect">
                <a:avLst/>
              </a:prstGeom>
            </p:spPr>
          </p:pic>
          <p:sp>
            <p:nvSpPr>
              <p:cNvPr id="12" name="Szövegdoboz 11"/>
              <p:cNvSpPr txBox="1"/>
              <p:nvPr/>
            </p:nvSpPr>
            <p:spPr>
              <a:xfrm>
                <a:off x="577883" y="3210185"/>
                <a:ext cx="1749780" cy="3269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4"/>
              </a:lnRef>
              <a:fillRef idx="100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hu-HU" sz="1200" b="1" dirty="0" smtClean="0"/>
                  <a:t>Támogató szolgáltatások</a:t>
                </a:r>
              </a:p>
            </p:txBody>
          </p:sp>
          <p:sp>
            <p:nvSpPr>
              <p:cNvPr id="13" name="Szövegdoboz 12"/>
              <p:cNvSpPr txBox="1"/>
              <p:nvPr/>
            </p:nvSpPr>
            <p:spPr>
              <a:xfrm>
                <a:off x="553671" y="3702364"/>
                <a:ext cx="85311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hu-HU" sz="1200" dirty="0" smtClean="0"/>
                  <a:t>- Időjárás</a:t>
                </a:r>
              </a:p>
              <a:p>
                <a:pPr>
                  <a:lnSpc>
                    <a:spcPts val="2400"/>
                  </a:lnSpc>
                </a:pPr>
                <a:r>
                  <a:rPr lang="hu-HU" sz="1200" dirty="0" smtClean="0"/>
                  <a:t>- Időkép </a:t>
                </a:r>
              </a:p>
              <a:p>
                <a:pPr>
                  <a:lnSpc>
                    <a:spcPts val="2400"/>
                  </a:lnSpc>
                </a:pPr>
                <a:r>
                  <a:rPr lang="hu-HU" sz="1200" dirty="0" smtClean="0"/>
                  <a:t>- OMSZ</a:t>
                </a:r>
              </a:p>
            </p:txBody>
          </p:sp>
        </p:grpSp>
        <p:sp>
          <p:nvSpPr>
            <p:cNvPr id="82" name="Jobbra nyíl 81"/>
            <p:cNvSpPr/>
            <p:nvPr/>
          </p:nvSpPr>
          <p:spPr>
            <a:xfrm rot="19843144">
              <a:off x="2701715" y="3313312"/>
              <a:ext cx="663997" cy="222984"/>
            </a:xfrm>
            <a:prstGeom prst="rightArrow">
              <a:avLst/>
            </a:prstGeom>
            <a:solidFill>
              <a:srgbClr val="BCBCBC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4823995" y="3298225"/>
            <a:ext cx="1974872" cy="1091213"/>
            <a:chOff x="4823995" y="3298225"/>
            <a:chExt cx="1974872" cy="1091213"/>
          </a:xfrm>
        </p:grpSpPr>
        <p:sp>
          <p:nvSpPr>
            <p:cNvPr id="81" name="Lekerekített téglalap 80"/>
            <p:cNvSpPr/>
            <p:nvPr/>
          </p:nvSpPr>
          <p:spPr>
            <a:xfrm>
              <a:off x="5342266" y="3429284"/>
              <a:ext cx="1456601" cy="960154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400" dirty="0" err="1" smtClean="0">
                  <a:solidFill>
                    <a:srgbClr val="000000"/>
                  </a:solidFill>
                </a:rPr>
                <a:t>Google</a:t>
              </a:r>
              <a:r>
                <a:rPr lang="hu-HU" sz="1400" dirty="0" smtClean="0">
                  <a:solidFill>
                    <a:srgbClr val="000000"/>
                  </a:solidFill>
                </a:rPr>
                <a:t> </a:t>
              </a:r>
              <a:r>
                <a:rPr lang="hu-HU" sz="1400" dirty="0" err="1" smtClean="0">
                  <a:solidFill>
                    <a:srgbClr val="000000"/>
                  </a:solidFill>
                </a:rPr>
                <a:t>Maps</a:t>
              </a:r>
              <a:endParaRPr lang="hu-HU" sz="14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hu-HU" sz="1400" dirty="0" smtClean="0">
                  <a:solidFill>
                    <a:srgbClr val="000000"/>
                  </a:solidFill>
                </a:rPr>
                <a:t>Street </a:t>
              </a:r>
              <a:r>
                <a:rPr lang="hu-HU" sz="1400" dirty="0" err="1" smtClean="0">
                  <a:solidFill>
                    <a:srgbClr val="000000"/>
                  </a:solidFill>
                </a:rPr>
                <a:t>view</a:t>
              </a:r>
              <a:endParaRPr lang="hu-HU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3" name="Jobbra nyíl 82"/>
            <p:cNvSpPr/>
            <p:nvPr/>
          </p:nvSpPr>
          <p:spPr>
            <a:xfrm rot="12353684">
              <a:off x="4823995" y="3298225"/>
              <a:ext cx="526425" cy="222984"/>
            </a:xfrm>
            <a:prstGeom prst="rightArrow">
              <a:avLst/>
            </a:prstGeom>
            <a:solidFill>
              <a:srgbClr val="BCBCBC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 err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3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94579" y="143700"/>
            <a:ext cx="7924800" cy="4576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500" kern="1200">
                <a:solidFill>
                  <a:srgbClr val="F21C0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800" b="1" dirty="0" smtClean="0"/>
              <a:t>KIFÜR</a:t>
            </a:r>
            <a:endParaRPr lang="hu-HU" sz="1800" b="1" dirty="0"/>
          </a:p>
        </p:txBody>
      </p:sp>
      <p:grpSp>
        <p:nvGrpSpPr>
          <p:cNvPr id="308" name="Csoportba foglalás 307"/>
          <p:cNvGrpSpPr/>
          <p:nvPr/>
        </p:nvGrpSpPr>
        <p:grpSpPr>
          <a:xfrm>
            <a:off x="6055151" y="420599"/>
            <a:ext cx="2607709" cy="1501948"/>
            <a:chOff x="6055151" y="420599"/>
            <a:chExt cx="2607709" cy="1501948"/>
          </a:xfrm>
        </p:grpSpPr>
        <p:pic>
          <p:nvPicPr>
            <p:cNvPr id="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152" y="1550012"/>
              <a:ext cx="418708" cy="37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Szövegdoboz 129"/>
            <p:cNvSpPr txBox="1"/>
            <p:nvPr/>
          </p:nvSpPr>
          <p:spPr bwMode="auto">
            <a:xfrm>
              <a:off x="7320074" y="1522437"/>
              <a:ext cx="556806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tx1"/>
              </a:solidFill>
            </a:ln>
          </p:spPr>
          <p:txBody>
            <a:bodyPr anchor="ctr">
              <a:spAutoFit/>
            </a:bodyPr>
            <a:lstStyle/>
            <a:p>
              <a:pPr algn="ctr" eaLnBrk="1" hangingPunct="1">
                <a:lnSpc>
                  <a:spcPts val="2400"/>
                </a:lnSpc>
                <a:defRPr/>
              </a:pPr>
              <a:r>
                <a:rPr lang="hu-HU" sz="1000" b="1" dirty="0">
                  <a:solidFill>
                    <a:schemeClr val="tx1"/>
                  </a:solidFill>
                </a:rPr>
                <a:t>FSMS</a:t>
              </a:r>
            </a:p>
          </p:txBody>
        </p:sp>
        <p:cxnSp>
          <p:nvCxnSpPr>
            <p:cNvPr id="131" name="Egyenes összekötő nyíllal 130"/>
            <p:cNvCxnSpPr/>
            <p:nvPr/>
          </p:nvCxnSpPr>
          <p:spPr bwMode="auto">
            <a:xfrm>
              <a:off x="7955965" y="1669848"/>
              <a:ext cx="233057" cy="0"/>
            </a:xfrm>
            <a:prstGeom prst="straightConnector1">
              <a:avLst/>
            </a:prstGeom>
            <a:ln w="158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gyenes összekötő nyíllal 131"/>
            <p:cNvCxnSpPr/>
            <p:nvPr/>
          </p:nvCxnSpPr>
          <p:spPr bwMode="auto">
            <a:xfrm flipH="1">
              <a:off x="7946121" y="1799746"/>
              <a:ext cx="233057" cy="0"/>
            </a:xfrm>
            <a:prstGeom prst="straightConnector1">
              <a:avLst/>
            </a:prstGeom>
            <a:ln w="158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Csoportba foglalás 7167"/>
            <p:cNvGrpSpPr>
              <a:grpSpLocks/>
            </p:cNvGrpSpPr>
            <p:nvPr/>
          </p:nvGrpSpPr>
          <p:grpSpPr bwMode="auto">
            <a:xfrm>
              <a:off x="6948682" y="420599"/>
              <a:ext cx="1401674" cy="1156113"/>
              <a:chOff x="7215385" y="607550"/>
              <a:chExt cx="1661919" cy="1410625"/>
            </a:xfrm>
          </p:grpSpPr>
          <p:sp>
            <p:nvSpPr>
              <p:cNvPr id="202" name="Ellipszis feliratnak 201"/>
              <p:cNvSpPr/>
              <p:nvPr/>
            </p:nvSpPr>
            <p:spPr>
              <a:xfrm>
                <a:off x="7215385" y="857250"/>
                <a:ext cx="1661919" cy="906462"/>
              </a:xfrm>
              <a:prstGeom prst="wedgeEllipseCallout">
                <a:avLst>
                  <a:gd name="adj1" fmla="val 48677"/>
                  <a:gd name="adj2" fmla="val 76633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hu-HU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Szövegdoboz 43"/>
              <p:cNvSpPr txBox="1">
                <a:spLocks noChangeArrowheads="1"/>
              </p:cNvSpPr>
              <p:nvPr/>
            </p:nvSpPr>
            <p:spPr bwMode="auto">
              <a:xfrm>
                <a:off x="7283450" y="607550"/>
                <a:ext cx="1536701" cy="141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800" b="1" i="1" dirty="0"/>
                  <a:t>Szerelő</a:t>
                </a:r>
                <a:r>
                  <a:rPr lang="hu-HU" altLang="hu-HU" sz="800" dirty="0"/>
                  <a:t> megkapja </a:t>
                </a:r>
              </a:p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800" dirty="0"/>
                  <a:t>a hibainformációkat, elhárítja azt és rögzíti a javítási információkat</a:t>
                </a:r>
              </a:p>
            </p:txBody>
          </p:sp>
        </p:grpSp>
        <p:sp>
          <p:nvSpPr>
            <p:cNvPr id="139" name="Szövegdoboz 70"/>
            <p:cNvSpPr txBox="1">
              <a:spLocks noChangeArrowheads="1"/>
            </p:cNvSpPr>
            <p:nvPr/>
          </p:nvSpPr>
          <p:spPr bwMode="auto">
            <a:xfrm>
              <a:off x="6133121" y="1321150"/>
              <a:ext cx="880659" cy="28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18000" rIns="36000" bIns="18000" anchor="ctr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000"/>
                </a:lnSpc>
                <a:buFontTx/>
                <a:buNone/>
              </a:pPr>
              <a:r>
                <a:rPr lang="hu-HU" altLang="hu-HU" sz="700" dirty="0"/>
                <a:t>Hiba-</a:t>
              </a:r>
            </a:p>
            <a:p>
              <a:pPr algn="ctr" eaLnBrk="1" hangingPunct="1">
                <a:lnSpc>
                  <a:spcPts val="1000"/>
                </a:lnSpc>
                <a:buFontTx/>
                <a:buNone/>
              </a:pPr>
              <a:r>
                <a:rPr lang="hu-HU" altLang="hu-HU" sz="700" dirty="0"/>
                <a:t>információk</a:t>
              </a:r>
            </a:p>
          </p:txBody>
        </p:sp>
        <p:cxnSp>
          <p:nvCxnSpPr>
            <p:cNvPr id="140" name="Egyenes összekötő nyíllal 139"/>
            <p:cNvCxnSpPr/>
            <p:nvPr/>
          </p:nvCxnSpPr>
          <p:spPr bwMode="auto">
            <a:xfrm>
              <a:off x="6055151" y="1636682"/>
              <a:ext cx="1280673" cy="0"/>
            </a:xfrm>
            <a:prstGeom prst="straightConnector1">
              <a:avLst/>
            </a:prstGeom>
            <a:ln w="158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Csoportba foglalás 309"/>
          <p:cNvGrpSpPr/>
          <p:nvPr/>
        </p:nvGrpSpPr>
        <p:grpSpPr>
          <a:xfrm>
            <a:off x="2898454" y="171002"/>
            <a:ext cx="4729341" cy="2021591"/>
            <a:chOff x="2898454" y="171002"/>
            <a:chExt cx="4729341" cy="2021591"/>
          </a:xfrm>
        </p:grpSpPr>
        <p:sp>
          <p:nvSpPr>
            <p:cNvPr id="155" name="Szövegdoboz 104"/>
            <p:cNvSpPr txBox="1">
              <a:spLocks noChangeArrowheads="1"/>
            </p:cNvSpPr>
            <p:nvPr/>
          </p:nvSpPr>
          <p:spPr bwMode="auto">
            <a:xfrm>
              <a:off x="5023226" y="1188118"/>
              <a:ext cx="933393" cy="251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18000" rIns="36000" bIns="18000" anchor="ctr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/>
                <a:t>Időadatok, érintett fogyasztók száma</a:t>
              </a:r>
            </a:p>
          </p:txBody>
        </p:sp>
        <p:grpSp>
          <p:nvGrpSpPr>
            <p:cNvPr id="309" name="Csoportba foglalás 308"/>
            <p:cNvGrpSpPr/>
            <p:nvPr/>
          </p:nvGrpSpPr>
          <p:grpSpPr>
            <a:xfrm>
              <a:off x="2898454" y="171002"/>
              <a:ext cx="4729341" cy="2021591"/>
              <a:chOff x="2899390" y="190798"/>
              <a:chExt cx="4729341" cy="2021591"/>
            </a:xfrm>
          </p:grpSpPr>
          <p:sp>
            <p:nvSpPr>
              <p:cNvPr id="134" name="Szövegdoboz 53"/>
              <p:cNvSpPr txBox="1">
                <a:spLocks noChangeArrowheads="1"/>
              </p:cNvSpPr>
              <p:nvPr/>
            </p:nvSpPr>
            <p:spPr bwMode="auto">
              <a:xfrm>
                <a:off x="5909294" y="1791317"/>
                <a:ext cx="1719437" cy="421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18000" rIns="36000" bIns="18000" anchor="ctr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buFontTx/>
                  <a:buNone/>
                </a:pPr>
                <a:r>
                  <a:rPr lang="hu-HU" altLang="hu-HU" sz="700" dirty="0"/>
                  <a:t>Javítási </a:t>
                </a:r>
                <a:r>
                  <a:rPr lang="hu-HU" altLang="hu-HU" sz="700" dirty="0" err="1"/>
                  <a:t>inf.-ok</a:t>
                </a:r>
                <a:endParaRPr lang="hu-HU" altLang="hu-HU" sz="700" dirty="0"/>
              </a:p>
              <a:p>
                <a:pPr algn="ctr" eaLnBrk="1" hangingPunct="1">
                  <a:lnSpc>
                    <a:spcPts val="1000"/>
                  </a:lnSpc>
                  <a:buFontTx/>
                  <a:buNone/>
                </a:pPr>
                <a:r>
                  <a:rPr lang="hu-HU" altLang="hu-HU" sz="700" dirty="0"/>
                  <a:t>(időadatok, </a:t>
                </a:r>
                <a:r>
                  <a:rPr lang="hu-HU" altLang="hu-HU" sz="700" dirty="0" smtClean="0"/>
                  <a:t>érintett </a:t>
                </a:r>
                <a:r>
                  <a:rPr lang="hu-HU" altLang="hu-HU" sz="700" dirty="0"/>
                  <a:t>fogyasztók </a:t>
                </a:r>
              </a:p>
              <a:p>
                <a:pPr algn="ctr" eaLnBrk="1" hangingPunct="1">
                  <a:lnSpc>
                    <a:spcPts val="1000"/>
                  </a:lnSpc>
                  <a:buFontTx/>
                  <a:buNone/>
                </a:pPr>
                <a:r>
                  <a:rPr lang="hu-HU" altLang="hu-HU" sz="700" dirty="0" smtClean="0"/>
                  <a:t>száma</a:t>
                </a:r>
                <a:r>
                  <a:rPr lang="hu-HU" altLang="hu-HU" sz="700" dirty="0"/>
                  <a:t>)</a:t>
                </a:r>
              </a:p>
            </p:txBody>
          </p:sp>
          <p:sp>
            <p:nvSpPr>
              <p:cNvPr id="136" name="Szövegdoboz 135"/>
              <p:cNvSpPr txBox="1"/>
              <p:nvPr/>
            </p:nvSpPr>
            <p:spPr bwMode="auto">
              <a:xfrm>
                <a:off x="2899390" y="677400"/>
                <a:ext cx="74768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hu-HU" sz="1000" b="1" dirty="0">
                    <a:solidFill>
                      <a:schemeClr val="tx1"/>
                    </a:solidFill>
                  </a:rPr>
                  <a:t>SAP KIF </a:t>
                </a:r>
                <a:r>
                  <a:rPr lang="hu-HU" sz="1000" b="1" dirty="0" err="1">
                    <a:solidFill>
                      <a:schemeClr val="tx1"/>
                    </a:solidFill>
                  </a:rPr>
                  <a:t>Stat</a:t>
                </a:r>
                <a:endParaRPr lang="hu-HU" sz="1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1" name="Egyenes összekötő nyíllal 140"/>
              <p:cNvCxnSpPr/>
              <p:nvPr/>
            </p:nvCxnSpPr>
            <p:spPr bwMode="auto">
              <a:xfrm flipH="1">
                <a:off x="6044746" y="1770700"/>
                <a:ext cx="1280742" cy="0"/>
              </a:xfrm>
              <a:prstGeom prst="straightConnector1">
                <a:avLst/>
              </a:prstGeom>
              <a:ln w="158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zögletes összekötő 151"/>
              <p:cNvCxnSpPr/>
              <p:nvPr/>
            </p:nvCxnSpPr>
            <p:spPr bwMode="auto">
              <a:xfrm rot="10800000">
                <a:off x="3283889" y="1554221"/>
                <a:ext cx="2681740" cy="90173"/>
              </a:xfrm>
              <a:prstGeom prst="bentConnector4">
                <a:avLst>
                  <a:gd name="adj1" fmla="val 1435"/>
                  <a:gd name="adj2" fmla="val 353513"/>
                </a:avLst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Csoportba foglalás 7195"/>
              <p:cNvGrpSpPr>
                <a:grpSpLocks/>
              </p:cNvGrpSpPr>
              <p:nvPr/>
            </p:nvGrpSpPr>
            <p:grpSpPr bwMode="auto">
              <a:xfrm>
                <a:off x="3348596" y="190798"/>
                <a:ext cx="758315" cy="224447"/>
                <a:chOff x="2185988" y="-180974"/>
                <a:chExt cx="1141412" cy="381000"/>
              </a:xfrm>
            </p:grpSpPr>
            <p:sp>
              <p:nvSpPr>
                <p:cNvPr id="197" name="Felhő 196"/>
                <p:cNvSpPr/>
                <p:nvPr/>
              </p:nvSpPr>
              <p:spPr>
                <a:xfrm>
                  <a:off x="2185231" y="-180974"/>
                  <a:ext cx="1139691" cy="381000"/>
                </a:xfrm>
                <a:prstGeom prst="cloud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rgbClr val="BCBCB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hu-HU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8" name="Szövegdoboz 167"/>
                <p:cNvSpPr txBox="1">
                  <a:spLocks noChangeArrowheads="1"/>
                </p:cNvSpPr>
                <p:nvPr/>
              </p:nvSpPr>
              <p:spPr bwMode="auto">
                <a:xfrm>
                  <a:off x="2236789" y="-92202"/>
                  <a:ext cx="1000125" cy="225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6000" tIns="36000" rIns="36000" bIns="36000" anchor="ctr">
                  <a:spAutoFit/>
                </a:bodyPr>
                <a:lstStyle>
                  <a:lvl1pPr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ts val="2400"/>
                    </a:lnSpc>
                    <a:buClr>
                      <a:srgbClr val="F21C0A"/>
                    </a:buClr>
                    <a:buFont typeface="Wingdings" pitchFamily="2" charset="2"/>
                    <a:buChar char=""/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ts val="2400"/>
                    </a:lnSpc>
                    <a:buClr>
                      <a:srgbClr val="F21C0A"/>
                    </a:buClr>
                    <a:buFont typeface="Wingdings" pitchFamily="2" charset="2"/>
                    <a:buChar char="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r>
                    <a:rPr lang="hu-HU" altLang="hu-HU" sz="1000" b="1" dirty="0"/>
                    <a:t>KIF SAIDI</a:t>
                  </a:r>
                </a:p>
              </p:txBody>
            </p:sp>
          </p:grpSp>
          <p:sp>
            <p:nvSpPr>
              <p:cNvPr id="154" name="Lefelé nyíl 153"/>
              <p:cNvSpPr/>
              <p:nvPr/>
            </p:nvSpPr>
            <p:spPr bwMode="auto">
              <a:xfrm rot="13920000">
                <a:off x="3386495" y="399952"/>
                <a:ext cx="129057" cy="224621"/>
              </a:xfrm>
              <a:prstGeom prst="downArrow">
                <a:avLst/>
              </a:prstGeom>
              <a:solidFill>
                <a:srgbClr val="BCBCBC"/>
              </a:solidFill>
              <a:ln>
                <a:solidFill>
                  <a:srgbClr val="BCBC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hu-HU" dirty="0" err="1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6" name="Egyenes összekötő nyíllal 155"/>
              <p:cNvCxnSpPr/>
              <p:nvPr/>
            </p:nvCxnSpPr>
            <p:spPr bwMode="auto">
              <a:xfrm flipV="1">
                <a:off x="3164555" y="1077510"/>
                <a:ext cx="6327" cy="469620"/>
              </a:xfrm>
              <a:prstGeom prst="straightConnector1">
                <a:avLst/>
              </a:prstGeom>
              <a:ln w="158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2" name="Csoportba foglalás 321"/>
          <p:cNvGrpSpPr/>
          <p:nvPr/>
        </p:nvGrpSpPr>
        <p:grpSpPr>
          <a:xfrm>
            <a:off x="6264788" y="2422026"/>
            <a:ext cx="1426636" cy="2175707"/>
            <a:chOff x="6264788" y="2422026"/>
            <a:chExt cx="1426636" cy="2175707"/>
          </a:xfrm>
        </p:grpSpPr>
        <p:cxnSp>
          <p:nvCxnSpPr>
            <p:cNvPr id="148" name="Szögletes összekötő 147"/>
            <p:cNvCxnSpPr>
              <a:stCxn id="142" idx="3"/>
              <a:endCxn id="147" idx="3"/>
            </p:cNvCxnSpPr>
            <p:nvPr/>
          </p:nvCxnSpPr>
          <p:spPr bwMode="auto">
            <a:xfrm flipH="1">
              <a:off x="6264788" y="2422026"/>
              <a:ext cx="214223" cy="2175707"/>
            </a:xfrm>
            <a:prstGeom prst="bentConnector3">
              <a:avLst>
                <a:gd name="adj1" fmla="val -106711"/>
              </a:avLst>
            </a:prstGeom>
            <a:ln w="25400">
              <a:solidFill>
                <a:srgbClr val="F21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Szövegdoboz 105"/>
            <p:cNvSpPr txBox="1">
              <a:spLocks noChangeArrowheads="1"/>
            </p:cNvSpPr>
            <p:nvPr/>
          </p:nvSpPr>
          <p:spPr bwMode="auto">
            <a:xfrm>
              <a:off x="6479011" y="2950856"/>
              <a:ext cx="121241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Hibalista hálózathoz nem rendelt </a:t>
              </a:r>
              <a:r>
                <a:rPr lang="hu-HU" altLang="hu-HU" sz="700" dirty="0" err="1">
                  <a:solidFill>
                    <a:srgbClr val="F21C0A"/>
                  </a:solidFill>
                </a:rPr>
                <a:t>CSO-król</a:t>
              </a:r>
              <a:endParaRPr lang="hu-HU" altLang="hu-HU" sz="700" dirty="0">
                <a:solidFill>
                  <a:srgbClr val="F21C0A"/>
                </a:solidFill>
              </a:endParaRPr>
            </a:p>
          </p:txBody>
        </p:sp>
      </p:grpSp>
      <p:grpSp>
        <p:nvGrpSpPr>
          <p:cNvPr id="321" name="Csoportba foglalás 320"/>
          <p:cNvGrpSpPr/>
          <p:nvPr/>
        </p:nvGrpSpPr>
        <p:grpSpPr>
          <a:xfrm>
            <a:off x="2931553" y="3538997"/>
            <a:ext cx="4573014" cy="1244839"/>
            <a:chOff x="2931553" y="3538997"/>
            <a:chExt cx="4573014" cy="1244839"/>
          </a:xfrm>
        </p:grpSpPr>
        <p:cxnSp>
          <p:nvCxnSpPr>
            <p:cNvPr id="150" name="Szögletes összekötő 149"/>
            <p:cNvCxnSpPr>
              <a:stCxn id="147" idx="0"/>
              <a:endCxn id="138" idx="2"/>
            </p:cNvCxnSpPr>
            <p:nvPr/>
          </p:nvCxnSpPr>
          <p:spPr bwMode="auto">
            <a:xfrm rot="16200000" flipV="1">
              <a:off x="5855431" y="4212153"/>
              <a:ext cx="390290" cy="8662"/>
            </a:xfrm>
            <a:prstGeom prst="bentConnector3">
              <a:avLst>
                <a:gd name="adj1" fmla="val 50000"/>
              </a:avLst>
            </a:prstGeom>
            <a:ln w="158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" name="Csoportba foglalás 317"/>
            <p:cNvGrpSpPr/>
            <p:nvPr/>
          </p:nvGrpSpPr>
          <p:grpSpPr>
            <a:xfrm>
              <a:off x="2931553" y="3538997"/>
              <a:ext cx="4573014" cy="1244839"/>
              <a:chOff x="2931553" y="3538997"/>
              <a:chExt cx="4573014" cy="1244839"/>
            </a:xfrm>
          </p:grpSpPr>
          <p:sp>
            <p:nvSpPr>
              <p:cNvPr id="138" name="Szövegdoboz 137"/>
              <p:cNvSpPr txBox="1"/>
              <p:nvPr/>
            </p:nvSpPr>
            <p:spPr bwMode="auto">
              <a:xfrm>
                <a:off x="5767842" y="3733339"/>
                <a:ext cx="556806" cy="28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lnSpc>
                    <a:spcPts val="2400"/>
                  </a:lnSpc>
                  <a:defRPr/>
                </a:pPr>
                <a:r>
                  <a:rPr lang="hu-HU" sz="1000" b="1" dirty="0">
                    <a:solidFill>
                      <a:schemeClr val="tx1"/>
                    </a:solidFill>
                  </a:rPr>
                  <a:t>INIS</a:t>
                </a:r>
              </a:p>
            </p:txBody>
          </p:sp>
          <p:pic>
            <p:nvPicPr>
              <p:cNvPr id="14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5025" y="4411629"/>
                <a:ext cx="419763" cy="37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Szövegdoboz 148"/>
              <p:cNvSpPr txBox="1"/>
              <p:nvPr/>
            </p:nvSpPr>
            <p:spPr bwMode="auto">
              <a:xfrm>
                <a:off x="2931553" y="4381780"/>
                <a:ext cx="556806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lnSpc>
                    <a:spcPts val="1200"/>
                  </a:lnSpc>
                  <a:defRPr/>
                </a:pPr>
                <a:r>
                  <a:rPr lang="hu-HU" sz="1000" b="1" dirty="0">
                    <a:solidFill>
                      <a:schemeClr val="tx1"/>
                    </a:solidFill>
                  </a:rPr>
                  <a:t>SAP BW</a:t>
                </a:r>
              </a:p>
            </p:txBody>
          </p:sp>
          <p:sp>
            <p:nvSpPr>
              <p:cNvPr id="151" name="Szövegdoboz 167"/>
              <p:cNvSpPr txBox="1">
                <a:spLocks noChangeArrowheads="1"/>
              </p:cNvSpPr>
              <p:nvPr/>
            </p:nvSpPr>
            <p:spPr bwMode="auto">
              <a:xfrm>
                <a:off x="5523653" y="4135780"/>
                <a:ext cx="1029576" cy="180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36000" rIns="36000" bIns="36000" anchor="ctr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700" dirty="0"/>
                  <a:t>INIS </a:t>
                </a:r>
                <a:r>
                  <a:rPr lang="hu-HU" altLang="hu-HU" sz="700" dirty="0" smtClean="0"/>
                  <a:t>változásvezetés</a:t>
                </a:r>
                <a:endParaRPr lang="hu-HU" altLang="hu-HU" sz="700" dirty="0"/>
              </a:p>
            </p:txBody>
          </p:sp>
          <p:cxnSp>
            <p:nvCxnSpPr>
              <p:cNvPr id="162" name="Egyenes összekötő nyíllal 161"/>
              <p:cNvCxnSpPr>
                <a:stCxn id="149" idx="3"/>
                <a:endCxn id="147" idx="1"/>
              </p:cNvCxnSpPr>
              <p:nvPr/>
            </p:nvCxnSpPr>
            <p:spPr bwMode="auto">
              <a:xfrm>
                <a:off x="3488359" y="4581835"/>
                <a:ext cx="2356666" cy="15898"/>
              </a:xfrm>
              <a:prstGeom prst="straightConnector1">
                <a:avLst/>
              </a:prstGeom>
              <a:ln w="158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Szövegdoboz 166"/>
              <p:cNvSpPr txBox="1">
                <a:spLocks noChangeArrowheads="1"/>
              </p:cNvSpPr>
              <p:nvPr/>
            </p:nvSpPr>
            <p:spPr bwMode="auto">
              <a:xfrm>
                <a:off x="4115348" y="4442904"/>
                <a:ext cx="853236" cy="2881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700" dirty="0"/>
                  <a:t>Új/megszűnt CSO adatok</a:t>
                </a:r>
              </a:p>
            </p:txBody>
          </p:sp>
          <p:grpSp>
            <p:nvGrpSpPr>
              <p:cNvPr id="181" name="Csoportba foglalás 240"/>
              <p:cNvGrpSpPr>
                <a:grpSpLocks/>
              </p:cNvGrpSpPr>
              <p:nvPr/>
            </p:nvGrpSpPr>
            <p:grpSpPr bwMode="auto">
              <a:xfrm>
                <a:off x="6542336" y="3538997"/>
                <a:ext cx="962231" cy="1042838"/>
                <a:chOff x="7063043" y="5675314"/>
                <a:chExt cx="1448347" cy="1201893"/>
              </a:xfrm>
            </p:grpSpPr>
            <p:sp>
              <p:nvSpPr>
                <p:cNvPr id="191" name="Ellipszis feliratnak 190"/>
                <p:cNvSpPr/>
                <p:nvPr/>
              </p:nvSpPr>
              <p:spPr>
                <a:xfrm>
                  <a:off x="7092330" y="5918484"/>
                  <a:ext cx="1419060" cy="685943"/>
                </a:xfrm>
                <a:prstGeom prst="wedgeEllipseCallout">
                  <a:avLst>
                    <a:gd name="adj1" fmla="val -89030"/>
                    <a:gd name="adj2" fmla="val 84214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hu-HU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2" name="Szövegdoboz 114"/>
                <p:cNvSpPr txBox="1">
                  <a:spLocks noChangeArrowheads="1"/>
                </p:cNvSpPr>
                <p:nvPr/>
              </p:nvSpPr>
              <p:spPr bwMode="auto">
                <a:xfrm>
                  <a:off x="7063043" y="5675314"/>
                  <a:ext cx="1419224" cy="1201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ts val="2400"/>
                    </a:lnSpc>
                    <a:buClr>
                      <a:srgbClr val="F21C0A"/>
                    </a:buClr>
                    <a:buFont typeface="Wingdings" pitchFamily="2" charset="2"/>
                    <a:buChar char=""/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ts val="2400"/>
                    </a:lnSpc>
                    <a:buClr>
                      <a:srgbClr val="F21C0A"/>
                    </a:buClr>
                    <a:buFont typeface="Wingdings" pitchFamily="2" charset="2"/>
                    <a:buChar char="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r>
                    <a:rPr lang="hu-HU" altLang="hu-HU" sz="800" b="1" i="1" dirty="0"/>
                    <a:t>INIS változásvezető </a:t>
                  </a:r>
                  <a:r>
                    <a:rPr lang="hu-HU" altLang="hu-HU" sz="800" dirty="0"/>
                    <a:t>szakaszokhoz rendeli a </a:t>
                  </a:r>
                  <a:r>
                    <a:rPr lang="hu-HU" altLang="hu-HU" sz="800" dirty="0" err="1"/>
                    <a:t>CSO-kat</a:t>
                  </a:r>
                  <a:endParaRPr lang="hu-HU" altLang="hu-HU" sz="800" dirty="0"/>
                </a:p>
              </p:txBody>
            </p:sp>
          </p:grpSp>
        </p:grpSp>
      </p:grpSp>
      <p:sp>
        <p:nvSpPr>
          <p:cNvPr id="116" name="Szövegdoboz 93"/>
          <p:cNvSpPr txBox="1">
            <a:spLocks noChangeArrowheads="1"/>
          </p:cNvSpPr>
          <p:nvPr/>
        </p:nvSpPr>
        <p:spPr bwMode="auto">
          <a:xfrm>
            <a:off x="7691424" y="4178667"/>
            <a:ext cx="1038691" cy="56514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hu-HU" altLang="hu-HU" sz="800" dirty="0">
                <a:solidFill>
                  <a:srgbClr val="F21C0A"/>
                </a:solidFill>
              </a:rPr>
              <a:t>Piros színnel kiemelve az új rendszerek, rendszerkapcsolatok</a:t>
            </a:r>
          </a:p>
        </p:txBody>
      </p:sp>
      <p:grpSp>
        <p:nvGrpSpPr>
          <p:cNvPr id="303" name="Csoportba foglalás 302"/>
          <p:cNvGrpSpPr/>
          <p:nvPr/>
        </p:nvGrpSpPr>
        <p:grpSpPr>
          <a:xfrm>
            <a:off x="248771" y="80682"/>
            <a:ext cx="2562564" cy="2572783"/>
            <a:chOff x="248771" y="80682"/>
            <a:chExt cx="2562564" cy="2572783"/>
          </a:xfrm>
        </p:grpSpPr>
        <p:pic>
          <p:nvPicPr>
            <p:cNvPr id="1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939" y="1547130"/>
              <a:ext cx="354372" cy="36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9" name="Csoportba foglalás 138"/>
            <p:cNvGrpSpPr>
              <a:grpSpLocks/>
            </p:cNvGrpSpPr>
            <p:nvPr/>
          </p:nvGrpSpPr>
          <p:grpSpPr bwMode="auto">
            <a:xfrm>
              <a:off x="1317813" y="80682"/>
              <a:ext cx="1493522" cy="1573509"/>
              <a:chOff x="-392551" y="166643"/>
              <a:chExt cx="1830321" cy="2037570"/>
            </a:xfrm>
          </p:grpSpPr>
          <p:sp>
            <p:nvSpPr>
              <p:cNvPr id="195" name="Ellipszis feliratnak 194"/>
              <p:cNvSpPr/>
              <p:nvPr/>
            </p:nvSpPr>
            <p:spPr>
              <a:xfrm>
                <a:off x="-392551" y="631826"/>
                <a:ext cx="1830321" cy="1131887"/>
              </a:xfrm>
              <a:prstGeom prst="wedgeEllipseCallout">
                <a:avLst>
                  <a:gd name="adj1" fmla="val -5146"/>
                  <a:gd name="adj2" fmla="val 74981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196" name="Szövegdoboz 16"/>
              <p:cNvSpPr txBox="1">
                <a:spLocks noChangeArrowheads="1"/>
              </p:cNvSpPr>
              <p:nvPr/>
            </p:nvSpPr>
            <p:spPr bwMode="auto">
              <a:xfrm>
                <a:off x="-314323" y="166643"/>
                <a:ext cx="1695450" cy="2037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800" b="1" i="1" dirty="0" err="1">
                    <a:cs typeface="Times New Roman" pitchFamily="18" charset="0"/>
                  </a:rPr>
                  <a:t>CoC</a:t>
                </a:r>
                <a:r>
                  <a:rPr lang="hu-HU" altLang="hu-HU" sz="800" b="1" i="1" dirty="0">
                    <a:cs typeface="Times New Roman" pitchFamily="18" charset="0"/>
                  </a:rPr>
                  <a:t> munkatárs </a:t>
                </a:r>
                <a:endParaRPr lang="hu-HU" altLang="hu-HU" sz="8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800" dirty="0">
                    <a:cs typeface="Times New Roman" pitchFamily="18" charset="0"/>
                  </a:rPr>
                  <a:t>fogadja a hibabejelentést, </a:t>
                </a:r>
                <a:r>
                  <a:rPr lang="hu-HU" altLang="hu-HU" sz="800" dirty="0">
                    <a:solidFill>
                      <a:srgbClr val="FF0000"/>
                    </a:solidFill>
                    <a:cs typeface="Times New Roman" pitchFamily="18" charset="0"/>
                  </a:rPr>
                  <a:t>tájékoztatja az ügyfelet a szakaszhibáról,a várható elhárítási időről – ha már ismert</a:t>
                </a:r>
                <a:endParaRPr lang="hu-HU" altLang="hu-HU" sz="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17" name="Picture 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84" y="2270035"/>
              <a:ext cx="426099" cy="383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7" name="Csoportba foglalás 236"/>
            <p:cNvGrpSpPr/>
            <p:nvPr/>
          </p:nvGrpSpPr>
          <p:grpSpPr>
            <a:xfrm>
              <a:off x="248771" y="1172916"/>
              <a:ext cx="1398331" cy="906476"/>
              <a:chOff x="248771" y="1276118"/>
              <a:chExt cx="1398331" cy="906476"/>
            </a:xfrm>
          </p:grpSpPr>
          <p:sp>
            <p:nvSpPr>
              <p:cNvPr id="118" name="Ellipszis feliratnak 117"/>
              <p:cNvSpPr/>
              <p:nvPr/>
            </p:nvSpPr>
            <p:spPr bwMode="auto">
              <a:xfrm>
                <a:off x="248771" y="1314016"/>
                <a:ext cx="1398331" cy="868578"/>
              </a:xfrm>
              <a:prstGeom prst="wedgeEllipseCallout">
                <a:avLst>
                  <a:gd name="adj1" fmla="val 6733"/>
                  <a:gd name="adj2" fmla="val 75148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119" name="Szövegdoboz 54"/>
              <p:cNvSpPr txBox="1">
                <a:spLocks noChangeArrowheads="1"/>
              </p:cNvSpPr>
              <p:nvPr/>
            </p:nvSpPr>
            <p:spPr bwMode="auto">
              <a:xfrm>
                <a:off x="307678" y="1276118"/>
                <a:ext cx="117704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800" b="1" i="1" dirty="0">
                    <a:cs typeface="Times New Roman" pitchFamily="18" charset="0"/>
                  </a:rPr>
                  <a:t>Ügyfél</a:t>
                </a:r>
              </a:p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800" dirty="0">
                    <a:cs typeface="Times New Roman" pitchFamily="18" charset="0"/>
                  </a:rPr>
                  <a:t>Bejelenti a hibát </a:t>
                </a:r>
                <a:r>
                  <a:rPr lang="hu-HU" altLang="hu-HU" sz="800" dirty="0" err="1">
                    <a:cs typeface="Times New Roman" pitchFamily="18" charset="0"/>
                  </a:rPr>
                  <a:t>CoC</a:t>
                </a:r>
                <a:r>
                  <a:rPr lang="hu-HU" altLang="hu-HU" sz="800" dirty="0">
                    <a:cs typeface="Times New Roman" pitchFamily="18" charset="0"/>
                  </a:rPr>
                  <a:t> </a:t>
                </a:r>
                <a:r>
                  <a:rPr lang="hu-HU" altLang="hu-HU" sz="800" dirty="0" err="1">
                    <a:cs typeface="Times New Roman" pitchFamily="18" charset="0"/>
                  </a:rPr>
                  <a:t>-nak</a:t>
                </a:r>
                <a:r>
                  <a:rPr lang="hu-HU" altLang="hu-HU" sz="800" dirty="0">
                    <a:cs typeface="Times New Roman" pitchFamily="18" charset="0"/>
                  </a:rPr>
                  <a:t>, kiértesítést kap a </a:t>
                </a:r>
                <a:r>
                  <a:rPr lang="hu-HU" altLang="hu-HU" sz="800" dirty="0" err="1">
                    <a:cs typeface="Times New Roman" pitchFamily="18" charset="0"/>
                  </a:rPr>
                  <a:t>KFMU-ról</a:t>
                </a:r>
                <a:r>
                  <a:rPr lang="hu-HU" altLang="hu-HU" sz="800" dirty="0">
                    <a:solidFill>
                      <a:srgbClr val="FF0000"/>
                    </a:solidFill>
                    <a:cs typeface="Times New Roman" pitchFamily="18" charset="0"/>
                  </a:rPr>
                  <a:t>,</a:t>
                </a:r>
              </a:p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800" dirty="0">
                    <a:solidFill>
                      <a:srgbClr val="FF0000"/>
                    </a:solidFill>
                    <a:cs typeface="Times New Roman" pitchFamily="18" charset="0"/>
                  </a:rPr>
                  <a:t>proaktív tájékoztatást kap a fennálló hibáról</a:t>
                </a:r>
                <a:endParaRPr lang="hu-HU" altLang="hu-HU" sz="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0" name="Egyenes összekötő nyíllal 119"/>
            <p:cNvCxnSpPr/>
            <p:nvPr/>
          </p:nvCxnSpPr>
          <p:spPr bwMode="auto">
            <a:xfrm flipV="1">
              <a:off x="1199970" y="1913726"/>
              <a:ext cx="839427" cy="464791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Csoportba foglalás 304"/>
          <p:cNvGrpSpPr/>
          <p:nvPr/>
        </p:nvGrpSpPr>
        <p:grpSpPr>
          <a:xfrm>
            <a:off x="846444" y="1363716"/>
            <a:ext cx="2629260" cy="2982994"/>
            <a:chOff x="846444" y="1363716"/>
            <a:chExt cx="2629260" cy="2982994"/>
          </a:xfrm>
        </p:grpSpPr>
        <p:cxnSp>
          <p:nvCxnSpPr>
            <p:cNvPr id="114" name="Egyenes összekötő nyíllal 113"/>
            <p:cNvCxnSpPr/>
            <p:nvPr/>
          </p:nvCxnSpPr>
          <p:spPr bwMode="auto">
            <a:xfrm flipH="1" flipV="1">
              <a:off x="1199971" y="2551529"/>
              <a:ext cx="1872682" cy="78369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204" y="3077107"/>
              <a:ext cx="373357" cy="32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" name="Csoportba foglalás 239"/>
            <p:cNvGrpSpPr>
              <a:grpSpLocks/>
            </p:cNvGrpSpPr>
            <p:nvPr/>
          </p:nvGrpSpPr>
          <p:grpSpPr bwMode="auto">
            <a:xfrm>
              <a:off x="846444" y="2902226"/>
              <a:ext cx="1715974" cy="1444484"/>
              <a:chOff x="1738728" y="232244"/>
              <a:chExt cx="3082050" cy="1933632"/>
            </a:xfrm>
          </p:grpSpPr>
          <p:sp>
            <p:nvSpPr>
              <p:cNvPr id="189" name="Ellipszis feliratnak 188"/>
              <p:cNvSpPr/>
              <p:nvPr/>
            </p:nvSpPr>
            <p:spPr>
              <a:xfrm>
                <a:off x="1738728" y="540638"/>
                <a:ext cx="3058830" cy="1286068"/>
              </a:xfrm>
              <a:prstGeom prst="wedgeEllipseCallout">
                <a:avLst>
                  <a:gd name="adj1" fmla="val 75937"/>
                  <a:gd name="adj2" fmla="val -3227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hangingPunct="1">
                  <a:defRPr/>
                </a:pPr>
                <a:endParaRPr lang="hu-HU"/>
              </a:p>
            </p:txBody>
          </p:sp>
          <p:sp>
            <p:nvSpPr>
              <p:cNvPr id="190" name="Szövegdoboz 54"/>
              <p:cNvSpPr txBox="1">
                <a:spLocks noChangeArrowheads="1"/>
              </p:cNvSpPr>
              <p:nvPr/>
            </p:nvSpPr>
            <p:spPr bwMode="auto">
              <a:xfrm>
                <a:off x="1917714" y="232244"/>
                <a:ext cx="2903064" cy="1933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buFontTx/>
                  <a:buNone/>
                </a:pPr>
                <a:r>
                  <a:rPr lang="hu-HU" altLang="hu-HU" sz="800" b="1" i="1" dirty="0">
                    <a:cs typeface="Times New Roman" pitchFamily="18" charset="0"/>
                  </a:rPr>
                  <a:t>Hálózat üzemeltetési TR</a:t>
                </a:r>
                <a:r>
                  <a:rPr lang="hu-HU" altLang="hu-HU" sz="800" dirty="0">
                    <a:cs typeface="Times New Roman" pitchFamily="18" charset="0"/>
                  </a:rPr>
                  <a:t> </a:t>
                </a:r>
                <a:r>
                  <a:rPr lang="hu-HU" altLang="hu-HU" sz="800" dirty="0">
                    <a:solidFill>
                      <a:srgbClr val="FF0000"/>
                    </a:solidFill>
                    <a:cs typeface="Times New Roman" pitchFamily="18" charset="0"/>
                  </a:rPr>
                  <a:t>elkészíti a </a:t>
                </a:r>
                <a:r>
                  <a:rPr lang="hu-HU" altLang="hu-HU" sz="800" dirty="0" err="1">
                    <a:solidFill>
                      <a:srgbClr val="FF0000"/>
                    </a:solidFill>
                    <a:cs typeface="Times New Roman" pitchFamily="18" charset="0"/>
                  </a:rPr>
                  <a:t>KFMU-t</a:t>
                </a:r>
                <a:r>
                  <a:rPr lang="hu-HU" altLang="hu-HU" sz="800" dirty="0">
                    <a:solidFill>
                      <a:srgbClr val="FF0000"/>
                    </a:solidFill>
                    <a:cs typeface="Times New Roman" pitchFamily="18" charset="0"/>
                  </a:rPr>
                  <a:t>, kiértesítendő fogyasztók listáját lekéri</a:t>
                </a:r>
                <a:endParaRPr lang="hu-HU" altLang="hu-HU" sz="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4" name="Csoportba foglalás 303"/>
            <p:cNvGrpSpPr/>
            <p:nvPr/>
          </p:nvGrpSpPr>
          <p:grpSpPr>
            <a:xfrm>
              <a:off x="1200083" y="1363716"/>
              <a:ext cx="2275621" cy="1620730"/>
              <a:chOff x="1200083" y="1363716"/>
              <a:chExt cx="2275621" cy="1620730"/>
            </a:xfrm>
          </p:grpSpPr>
          <p:cxnSp>
            <p:nvCxnSpPr>
              <p:cNvPr id="108" name="Szögletes összekötő 107"/>
              <p:cNvCxnSpPr>
                <a:stCxn id="171" idx="3"/>
              </p:cNvCxnSpPr>
              <p:nvPr/>
            </p:nvCxnSpPr>
            <p:spPr bwMode="auto">
              <a:xfrm flipV="1">
                <a:off x="2893373" y="1913727"/>
                <a:ext cx="179280" cy="870664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Szövegdoboz 124"/>
              <p:cNvSpPr txBox="1"/>
              <p:nvPr/>
            </p:nvSpPr>
            <p:spPr bwMode="auto">
              <a:xfrm>
                <a:off x="2918898" y="1554220"/>
                <a:ext cx="556806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lnSpc>
                    <a:spcPts val="1200"/>
                  </a:lnSpc>
                  <a:defRPr/>
                </a:pPr>
                <a:r>
                  <a:rPr lang="hu-HU" sz="1000" b="1" dirty="0">
                    <a:solidFill>
                      <a:schemeClr val="tx1"/>
                    </a:solidFill>
                  </a:rPr>
                  <a:t>SAP ISU</a:t>
                </a:r>
              </a:p>
            </p:txBody>
          </p:sp>
          <p:cxnSp>
            <p:nvCxnSpPr>
              <p:cNvPr id="126" name="Egyenes összekötő nyíllal 125"/>
              <p:cNvCxnSpPr/>
              <p:nvPr/>
            </p:nvCxnSpPr>
            <p:spPr bwMode="auto">
              <a:xfrm flipV="1">
                <a:off x="2393729" y="1720141"/>
                <a:ext cx="525169" cy="935"/>
              </a:xfrm>
              <a:prstGeom prst="straightConnector1">
                <a:avLst/>
              </a:prstGeom>
              <a:ln w="158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Szövegdoboz 8"/>
              <p:cNvSpPr txBox="1">
                <a:spLocks noChangeArrowheads="1"/>
              </p:cNvSpPr>
              <p:nvPr/>
            </p:nvSpPr>
            <p:spPr bwMode="auto">
              <a:xfrm>
                <a:off x="2369898" y="1363716"/>
                <a:ext cx="572829" cy="281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18000" rIns="36000" bIns="18000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buFontTx/>
                  <a:buNone/>
                </a:pPr>
                <a:r>
                  <a:rPr lang="hu-HU" altLang="hu-HU" sz="700" dirty="0"/>
                  <a:t>Hiba WF indítása</a:t>
                </a:r>
              </a:p>
            </p:txBody>
          </p:sp>
          <p:sp>
            <p:nvSpPr>
              <p:cNvPr id="171" name="Szövegdoboz 170"/>
              <p:cNvSpPr txBox="1"/>
              <p:nvPr/>
            </p:nvSpPr>
            <p:spPr bwMode="auto">
              <a:xfrm>
                <a:off x="2336567" y="2584336"/>
                <a:ext cx="556806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hu-HU" sz="1000" b="1" dirty="0">
                    <a:solidFill>
                      <a:schemeClr val="tx1"/>
                    </a:solidFill>
                  </a:rPr>
                  <a:t>E.ON Portál</a:t>
                </a:r>
              </a:p>
            </p:txBody>
          </p:sp>
          <p:sp>
            <p:nvSpPr>
              <p:cNvPr id="177" name="Szövegdoboz 8"/>
              <p:cNvSpPr txBox="1">
                <a:spLocks noChangeArrowheads="1"/>
              </p:cNvSpPr>
              <p:nvPr/>
            </p:nvSpPr>
            <p:spPr bwMode="auto">
              <a:xfrm>
                <a:off x="2009830" y="1867724"/>
                <a:ext cx="1105175" cy="549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18000" rIns="36000" bIns="18000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ts val="1000"/>
                  </a:lnSpc>
                  <a:buFontTx/>
                  <a:buNone/>
                </a:pPr>
                <a:r>
                  <a:rPr lang="hu-HU" altLang="hu-HU" sz="700" dirty="0">
                    <a:solidFill>
                      <a:srgbClr val="F21C0A"/>
                    </a:solidFill>
                  </a:rPr>
                  <a:t>Üzemszüneti </a:t>
                </a:r>
              </a:p>
              <a:p>
                <a:pPr algn="ctr" eaLnBrk="1" hangingPunct="1">
                  <a:lnSpc>
                    <a:spcPts val="1000"/>
                  </a:lnSpc>
                  <a:buFontTx/>
                  <a:buNone/>
                </a:pPr>
                <a:r>
                  <a:rPr lang="hu-HU" altLang="hu-HU" sz="700" dirty="0">
                    <a:solidFill>
                      <a:srgbClr val="F21C0A"/>
                    </a:solidFill>
                  </a:rPr>
                  <a:t>Infók megjelenítése ügyfél-azonosítási képernyőn</a:t>
                </a:r>
              </a:p>
            </p:txBody>
          </p:sp>
          <p:cxnSp>
            <p:nvCxnSpPr>
              <p:cNvPr id="178" name="Egyenes összekötő nyíllal 177"/>
              <p:cNvCxnSpPr/>
              <p:nvPr/>
            </p:nvCxnSpPr>
            <p:spPr bwMode="auto">
              <a:xfrm flipH="1">
                <a:off x="2373285" y="1845181"/>
                <a:ext cx="525169" cy="935"/>
              </a:xfrm>
              <a:prstGeom prst="straightConnector1">
                <a:avLst/>
              </a:prstGeom>
              <a:ln w="25400">
                <a:solidFill>
                  <a:srgbClr val="F21C0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Egyenes összekötő nyíllal 120"/>
              <p:cNvCxnSpPr>
                <a:stCxn id="171" idx="1"/>
                <a:endCxn id="117" idx="3"/>
              </p:cNvCxnSpPr>
              <p:nvPr/>
            </p:nvCxnSpPr>
            <p:spPr bwMode="auto">
              <a:xfrm flipH="1" flipV="1">
                <a:off x="1200083" y="2461750"/>
                <a:ext cx="1136484" cy="322641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1" name="Csoportba foglalás 310"/>
          <p:cNvGrpSpPr/>
          <p:nvPr/>
        </p:nvGrpSpPr>
        <p:grpSpPr>
          <a:xfrm>
            <a:off x="3673961" y="1865096"/>
            <a:ext cx="1592381" cy="1376605"/>
            <a:chOff x="3673961" y="1865096"/>
            <a:chExt cx="1592381" cy="1376605"/>
          </a:xfrm>
        </p:grpSpPr>
        <p:sp>
          <p:nvSpPr>
            <p:cNvPr id="106" name="Szalagív 105"/>
            <p:cNvSpPr/>
            <p:nvPr/>
          </p:nvSpPr>
          <p:spPr>
            <a:xfrm rot="10800000">
              <a:off x="3673961" y="1865096"/>
              <a:ext cx="1592381" cy="1376605"/>
            </a:xfrm>
            <a:prstGeom prst="blockArc">
              <a:avLst>
                <a:gd name="adj1" fmla="val 7674500"/>
                <a:gd name="adj2" fmla="val 21595511"/>
                <a:gd name="adj3" fmla="val 13257"/>
              </a:avLst>
            </a:prstGeom>
            <a:solidFill>
              <a:srgbClr val="B9EDFF"/>
            </a:solidFill>
            <a:ln>
              <a:solidFill>
                <a:srgbClr val="BCBC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dirty="0" err="1">
                <a:solidFill>
                  <a:srgbClr val="000000"/>
                </a:solidFill>
              </a:endParaRPr>
            </a:p>
          </p:txBody>
        </p:sp>
        <p:sp>
          <p:nvSpPr>
            <p:cNvPr id="113" name="Szövegdoboz 4"/>
            <p:cNvSpPr txBox="1">
              <a:spLocks noChangeArrowheads="1"/>
            </p:cNvSpPr>
            <p:nvPr/>
          </p:nvSpPr>
          <p:spPr bwMode="auto">
            <a:xfrm>
              <a:off x="4782300" y="2843309"/>
              <a:ext cx="369095" cy="236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ts val="2400"/>
                </a:lnSpc>
              </a:pPr>
              <a:r>
                <a:rPr lang="hu-HU" altLang="hu-HU" sz="1400" b="1">
                  <a:solidFill>
                    <a:srgbClr val="0000FF"/>
                  </a:solidFill>
                </a:rPr>
                <a:t>ESB</a:t>
              </a:r>
            </a:p>
          </p:txBody>
        </p:sp>
        <p:sp>
          <p:nvSpPr>
            <p:cNvPr id="182" name="Szövegdoboz 181"/>
            <p:cNvSpPr txBox="1"/>
            <p:nvPr/>
          </p:nvSpPr>
          <p:spPr bwMode="auto">
            <a:xfrm>
              <a:off x="4046795" y="2592193"/>
              <a:ext cx="903179" cy="29929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15000"/>
              </a:schemeClr>
            </a:solidFill>
            <a:ln w="25400">
              <a:solidFill>
                <a:srgbClr val="FF0000"/>
              </a:solidFill>
            </a:ln>
          </p:spPr>
          <p:txBody>
            <a:bodyPr wrap="square" lIns="216000" tIns="72000" rIns="216000" bIns="72000" anchor="ctr">
              <a:spAutoFit/>
            </a:bodyPr>
            <a:lstStyle/>
            <a:p>
              <a:pPr algn="ctr" eaLnBrk="1" hangingPunct="1">
                <a:defRPr/>
              </a:pPr>
              <a:r>
                <a:rPr lang="hu-HU" sz="1000" b="1" dirty="0" smtClean="0">
                  <a:solidFill>
                    <a:srgbClr val="F21C0A"/>
                  </a:solidFill>
                </a:rPr>
                <a:t>KIFÜR</a:t>
              </a:r>
              <a:endParaRPr lang="hu-HU" sz="1000" b="1" dirty="0">
                <a:solidFill>
                  <a:srgbClr val="F21C0A"/>
                </a:solidFill>
              </a:endParaRPr>
            </a:p>
          </p:txBody>
        </p:sp>
      </p:grpSp>
      <p:grpSp>
        <p:nvGrpSpPr>
          <p:cNvPr id="324" name="Csoportba foglalás 323"/>
          <p:cNvGrpSpPr/>
          <p:nvPr/>
        </p:nvGrpSpPr>
        <p:grpSpPr>
          <a:xfrm>
            <a:off x="3966601" y="1938043"/>
            <a:ext cx="1028008" cy="654150"/>
            <a:chOff x="3966601" y="1938043"/>
            <a:chExt cx="1028008" cy="654150"/>
          </a:xfrm>
        </p:grpSpPr>
        <p:cxnSp>
          <p:nvCxnSpPr>
            <p:cNvPr id="157" name="Szögletes összekötő 156"/>
            <p:cNvCxnSpPr>
              <a:stCxn id="182" idx="0"/>
            </p:cNvCxnSpPr>
            <p:nvPr/>
          </p:nvCxnSpPr>
          <p:spPr bwMode="auto">
            <a:xfrm rot="16200000" flipV="1">
              <a:off x="4156140" y="2249948"/>
              <a:ext cx="654150" cy="30340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Szövegdoboz 93"/>
            <p:cNvSpPr txBox="1">
              <a:spLocks noChangeArrowheads="1"/>
            </p:cNvSpPr>
            <p:nvPr/>
          </p:nvSpPr>
          <p:spPr bwMode="auto">
            <a:xfrm>
              <a:off x="3966601" y="2052135"/>
              <a:ext cx="1028008" cy="39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F0000"/>
                  </a:solidFill>
                </a:rPr>
                <a:t>Vizuális döntéstámogatás, naplózás</a:t>
              </a:r>
            </a:p>
          </p:txBody>
        </p:sp>
      </p:grpSp>
      <p:grpSp>
        <p:nvGrpSpPr>
          <p:cNvPr id="317" name="Csoportba foglalás 316"/>
          <p:cNvGrpSpPr/>
          <p:nvPr/>
        </p:nvGrpSpPr>
        <p:grpSpPr>
          <a:xfrm>
            <a:off x="4712297" y="1750067"/>
            <a:ext cx="951875" cy="873002"/>
            <a:chOff x="4712297" y="1750067"/>
            <a:chExt cx="951875" cy="873002"/>
          </a:xfrm>
        </p:grpSpPr>
        <p:cxnSp>
          <p:nvCxnSpPr>
            <p:cNvPr id="170" name="Szögletes összekötő 169"/>
            <p:cNvCxnSpPr/>
            <p:nvPr/>
          </p:nvCxnSpPr>
          <p:spPr bwMode="auto">
            <a:xfrm rot="5400000">
              <a:off x="4861568" y="1960983"/>
              <a:ext cx="750493" cy="573680"/>
            </a:xfrm>
            <a:prstGeom prst="bentConnector3">
              <a:avLst>
                <a:gd name="adj1" fmla="val 100170"/>
              </a:avLst>
            </a:prstGeom>
            <a:ln w="25400">
              <a:solidFill>
                <a:srgbClr val="F21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Szövegdoboz 93"/>
            <p:cNvSpPr txBox="1">
              <a:spLocks noChangeArrowheads="1"/>
            </p:cNvSpPr>
            <p:nvPr/>
          </p:nvSpPr>
          <p:spPr bwMode="auto">
            <a:xfrm>
              <a:off x="5098929" y="2091413"/>
              <a:ext cx="565243" cy="39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Munka-kezdés</a:t>
              </a:r>
            </a:p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és vége</a:t>
              </a:r>
            </a:p>
          </p:txBody>
        </p:sp>
        <p:sp>
          <p:nvSpPr>
            <p:cNvPr id="168" name="Szövegdoboz 169"/>
            <p:cNvSpPr txBox="1">
              <a:spLocks noChangeArrowheads="1"/>
            </p:cNvSpPr>
            <p:nvPr/>
          </p:nvSpPr>
          <p:spPr bwMode="auto">
            <a:xfrm>
              <a:off x="4712297" y="1750067"/>
              <a:ext cx="811358" cy="144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18000" rIns="36000" bIns="18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CSO adatokkal</a:t>
              </a:r>
            </a:p>
          </p:txBody>
        </p:sp>
        <p:cxnSp>
          <p:nvCxnSpPr>
            <p:cNvPr id="169" name="Szögletes összekötő 168"/>
            <p:cNvCxnSpPr>
              <a:stCxn id="168" idx="2"/>
            </p:cNvCxnSpPr>
            <p:nvPr/>
          </p:nvCxnSpPr>
          <p:spPr bwMode="auto">
            <a:xfrm rot="5400000">
              <a:off x="4701221" y="2098493"/>
              <a:ext cx="621109" cy="21240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21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Csoportba foglalás 312"/>
          <p:cNvGrpSpPr/>
          <p:nvPr/>
        </p:nvGrpSpPr>
        <p:grpSpPr>
          <a:xfrm>
            <a:off x="2925225" y="2891487"/>
            <a:ext cx="1573161" cy="1453667"/>
            <a:chOff x="2925225" y="2891487"/>
            <a:chExt cx="1573161" cy="1453667"/>
          </a:xfrm>
        </p:grpSpPr>
        <p:sp>
          <p:nvSpPr>
            <p:cNvPr id="161" name="Szövegdoboz 160"/>
            <p:cNvSpPr txBox="1"/>
            <p:nvPr/>
          </p:nvSpPr>
          <p:spPr bwMode="auto">
            <a:xfrm>
              <a:off x="2925225" y="3945044"/>
              <a:ext cx="556806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tx1"/>
              </a:solidFill>
            </a:ln>
          </p:spPr>
          <p:txBody>
            <a:bodyPr anchor="ctr">
              <a:spAutoFit/>
            </a:bodyPr>
            <a:lstStyle/>
            <a:p>
              <a:pPr algn="ctr" eaLnBrk="1" hangingPunct="1">
                <a:lnSpc>
                  <a:spcPts val="2400"/>
                </a:lnSpc>
                <a:defRPr/>
              </a:pPr>
              <a:r>
                <a:rPr lang="hu-HU" sz="1000" b="1" dirty="0" err="1" smtClean="0">
                  <a:solidFill>
                    <a:schemeClr val="tx1"/>
                  </a:solidFill>
                </a:rPr>
                <a:t>iTrack</a:t>
              </a:r>
              <a:endParaRPr lang="hu-HU" sz="10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76" name="Szögletes összekötő 175"/>
            <p:cNvCxnSpPr>
              <a:stCxn id="182" idx="2"/>
              <a:endCxn id="161" idx="3"/>
            </p:cNvCxnSpPr>
            <p:nvPr/>
          </p:nvCxnSpPr>
          <p:spPr bwMode="auto">
            <a:xfrm rot="5400000">
              <a:off x="3363403" y="3010116"/>
              <a:ext cx="1253611" cy="1016354"/>
            </a:xfrm>
            <a:prstGeom prst="bentConnector2">
              <a:avLst/>
            </a:prstGeom>
            <a:ln w="25400">
              <a:solidFill>
                <a:srgbClr val="FF0000"/>
              </a:solidFill>
              <a:prstDash val="sys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Szövegdoboz 93"/>
            <p:cNvSpPr txBox="1">
              <a:spLocks noChangeArrowheads="1"/>
            </p:cNvSpPr>
            <p:nvPr/>
          </p:nvSpPr>
          <p:spPr bwMode="auto">
            <a:xfrm>
              <a:off x="3690312" y="4068039"/>
              <a:ext cx="777733" cy="251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18000" rIns="36000" bIns="18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GK adatok, pozíciók</a:t>
              </a:r>
            </a:p>
          </p:txBody>
        </p:sp>
      </p:grpSp>
      <p:grpSp>
        <p:nvGrpSpPr>
          <p:cNvPr id="315" name="Csoportba foglalás 314"/>
          <p:cNvGrpSpPr/>
          <p:nvPr/>
        </p:nvGrpSpPr>
        <p:grpSpPr>
          <a:xfrm>
            <a:off x="2918898" y="2968432"/>
            <a:ext cx="1460564" cy="1038486"/>
            <a:chOff x="2918898" y="2968432"/>
            <a:chExt cx="1460564" cy="1038486"/>
          </a:xfrm>
        </p:grpSpPr>
        <p:cxnSp>
          <p:nvCxnSpPr>
            <p:cNvPr id="111" name="Szögletes összekötő 110"/>
            <p:cNvCxnSpPr/>
            <p:nvPr/>
          </p:nvCxnSpPr>
          <p:spPr bwMode="auto">
            <a:xfrm flipV="1">
              <a:off x="3475704" y="2968432"/>
              <a:ext cx="903758" cy="864312"/>
            </a:xfrm>
            <a:prstGeom prst="bentConnector3">
              <a:avLst>
                <a:gd name="adj1" fmla="val 100589"/>
              </a:avLst>
            </a:prstGeom>
            <a:ln w="25400">
              <a:solidFill>
                <a:srgbClr val="F21C0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Csoportba foglalás 311"/>
            <p:cNvGrpSpPr/>
            <p:nvPr/>
          </p:nvGrpSpPr>
          <p:grpSpPr>
            <a:xfrm>
              <a:off x="2918898" y="2968432"/>
              <a:ext cx="1418932" cy="925959"/>
              <a:chOff x="2918898" y="2968432"/>
              <a:chExt cx="1418932" cy="925959"/>
            </a:xfrm>
          </p:grpSpPr>
          <p:cxnSp>
            <p:nvCxnSpPr>
              <p:cNvPr id="174" name="Szögletes összekötő 173"/>
              <p:cNvCxnSpPr/>
              <p:nvPr/>
            </p:nvCxnSpPr>
            <p:spPr bwMode="auto">
              <a:xfrm rot="5400000" flipH="1" flipV="1">
                <a:off x="3446869" y="2975471"/>
                <a:ext cx="725904" cy="711826"/>
              </a:xfrm>
              <a:prstGeom prst="bentConnector3">
                <a:avLst>
                  <a:gd name="adj1" fmla="val -943"/>
                </a:avLst>
              </a:prstGeom>
              <a:ln w="25400">
                <a:solidFill>
                  <a:srgbClr val="F21C0A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Szövegdoboz 174"/>
              <p:cNvSpPr txBox="1"/>
              <p:nvPr/>
            </p:nvSpPr>
            <p:spPr bwMode="auto">
              <a:xfrm>
                <a:off x="2918898" y="3494281"/>
                <a:ext cx="556806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lnSpc>
                    <a:spcPts val="2400"/>
                  </a:lnSpc>
                  <a:defRPr/>
                </a:pPr>
                <a:r>
                  <a:rPr lang="hu-HU" sz="1000" b="1" dirty="0">
                    <a:solidFill>
                      <a:schemeClr val="tx1"/>
                    </a:solidFill>
                  </a:rPr>
                  <a:t>ÜIR</a:t>
                </a:r>
              </a:p>
            </p:txBody>
          </p:sp>
          <p:sp>
            <p:nvSpPr>
              <p:cNvPr id="186" name="Szövegdoboz 93"/>
              <p:cNvSpPr txBox="1">
                <a:spLocks noChangeArrowheads="1"/>
              </p:cNvSpPr>
              <p:nvPr/>
            </p:nvSpPr>
            <p:spPr bwMode="auto">
              <a:xfrm>
                <a:off x="3475704" y="3242663"/>
                <a:ext cx="862126" cy="3595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36000" tIns="18000" rIns="36000" bIns="18000">
                <a:spAutoFit/>
              </a:bodyPr>
              <a:lstStyle>
                <a:lvl1pPr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lnSpc>
                    <a:spcPts val="2400"/>
                  </a:lnSpc>
                  <a:buClr>
                    <a:srgbClr val="F21C0A"/>
                  </a:buClr>
                  <a:buFont typeface="Wingdings" pitchFamily="2" charset="2"/>
                  <a:buChar char="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lnSpc>
                    <a:spcPts val="2400"/>
                  </a:lnSpc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</a:pPr>
                <a:r>
                  <a:rPr lang="hu-HU" altLang="hu-HU" sz="700" dirty="0">
                    <a:solidFill>
                      <a:srgbClr val="F21C0A"/>
                    </a:solidFill>
                  </a:rPr>
                  <a:t>Üzemszünettel érintett KÖF/KIF </a:t>
                </a:r>
                <a:r>
                  <a:rPr lang="hu-HU" altLang="hu-HU" sz="700" dirty="0" err="1">
                    <a:solidFill>
                      <a:srgbClr val="F21C0A"/>
                    </a:solidFill>
                  </a:rPr>
                  <a:t>tr-ek</a:t>
                </a:r>
                <a:r>
                  <a:rPr lang="hu-HU" altLang="hu-HU" sz="700" dirty="0">
                    <a:solidFill>
                      <a:srgbClr val="F21C0A"/>
                    </a:solidFill>
                  </a:rPr>
                  <a:t> és (KFMU)</a:t>
                </a:r>
              </a:p>
            </p:txBody>
          </p:sp>
        </p:grpSp>
        <p:sp>
          <p:nvSpPr>
            <p:cNvPr id="112" name="Szövegdoboz 93"/>
            <p:cNvSpPr txBox="1">
              <a:spLocks noChangeArrowheads="1"/>
            </p:cNvSpPr>
            <p:nvPr/>
          </p:nvSpPr>
          <p:spPr bwMode="auto">
            <a:xfrm>
              <a:off x="3667632" y="3755123"/>
              <a:ext cx="670197" cy="251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18000" rIns="36000" bIns="18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hu-HU" altLang="hu-HU" sz="700" dirty="0">
                  <a:solidFill>
                    <a:srgbClr val="F21C0A"/>
                  </a:solidFill>
                </a:rPr>
                <a:t>KIF hálózati események</a:t>
              </a:r>
            </a:p>
          </p:txBody>
        </p:sp>
      </p:grpSp>
      <p:grpSp>
        <p:nvGrpSpPr>
          <p:cNvPr id="316" name="Csoportba foglalás 315"/>
          <p:cNvGrpSpPr/>
          <p:nvPr/>
        </p:nvGrpSpPr>
        <p:grpSpPr>
          <a:xfrm>
            <a:off x="3197302" y="1954329"/>
            <a:ext cx="849494" cy="1167048"/>
            <a:chOff x="3197302" y="1954329"/>
            <a:chExt cx="849494" cy="1167048"/>
          </a:xfrm>
        </p:grpSpPr>
        <p:cxnSp>
          <p:nvCxnSpPr>
            <p:cNvPr id="167" name="Szögletes összekötő 166"/>
            <p:cNvCxnSpPr>
              <a:stCxn id="125" idx="2"/>
              <a:endCxn id="182" idx="1"/>
            </p:cNvCxnSpPr>
            <p:nvPr/>
          </p:nvCxnSpPr>
          <p:spPr bwMode="auto">
            <a:xfrm rot="16200000" flipH="1">
              <a:off x="3228293" y="1923338"/>
              <a:ext cx="787511" cy="849494"/>
            </a:xfrm>
            <a:prstGeom prst="bentConnector2">
              <a:avLst/>
            </a:prstGeom>
            <a:ln w="25400">
              <a:solidFill>
                <a:srgbClr val="F21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Szövegdoboz 93"/>
            <p:cNvSpPr txBox="1">
              <a:spLocks noChangeArrowheads="1"/>
            </p:cNvSpPr>
            <p:nvPr/>
          </p:nvSpPr>
          <p:spPr bwMode="auto">
            <a:xfrm>
              <a:off x="3223664" y="2761860"/>
              <a:ext cx="665982" cy="35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18000" rIns="36000" bIns="18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Hibajegyek CSO adatokkal</a:t>
              </a:r>
            </a:p>
          </p:txBody>
        </p:sp>
      </p:grpSp>
      <p:grpSp>
        <p:nvGrpSpPr>
          <p:cNvPr id="307" name="Csoportba foglalás 306"/>
          <p:cNvGrpSpPr/>
          <p:nvPr/>
        </p:nvGrpSpPr>
        <p:grpSpPr>
          <a:xfrm>
            <a:off x="3475704" y="307213"/>
            <a:ext cx="2563628" cy="1642909"/>
            <a:chOff x="3475704" y="307213"/>
            <a:chExt cx="2563628" cy="1642909"/>
          </a:xfrm>
        </p:grpSpPr>
        <p:sp>
          <p:nvSpPr>
            <p:cNvPr id="137" name="Szövegdoboz 68"/>
            <p:cNvSpPr txBox="1">
              <a:spLocks noChangeArrowheads="1"/>
            </p:cNvSpPr>
            <p:nvPr/>
          </p:nvSpPr>
          <p:spPr bwMode="auto">
            <a:xfrm>
              <a:off x="3647070" y="1563030"/>
              <a:ext cx="487262" cy="144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18000" rIns="36000" bIns="18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/>
                <a:t>Hiba WF</a:t>
              </a:r>
            </a:p>
          </p:txBody>
        </p:sp>
        <p:grpSp>
          <p:nvGrpSpPr>
            <p:cNvPr id="306" name="Csoportba foglalás 305"/>
            <p:cNvGrpSpPr/>
            <p:nvPr/>
          </p:nvGrpSpPr>
          <p:grpSpPr>
            <a:xfrm>
              <a:off x="3475704" y="307213"/>
              <a:ext cx="2563628" cy="1642909"/>
              <a:chOff x="3475704" y="307213"/>
              <a:chExt cx="2563628" cy="1642909"/>
            </a:xfrm>
          </p:grpSpPr>
          <p:pic>
            <p:nvPicPr>
              <p:cNvPr id="123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1402" y="1589214"/>
                <a:ext cx="373357" cy="324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8" name="Egyenes összekötő nyíllal 127"/>
              <p:cNvCxnSpPr>
                <a:stCxn id="125" idx="3"/>
                <a:endCxn id="123" idx="1"/>
              </p:cNvCxnSpPr>
              <p:nvPr/>
            </p:nvCxnSpPr>
            <p:spPr bwMode="auto">
              <a:xfrm flipV="1">
                <a:off x="3475704" y="1751471"/>
                <a:ext cx="775698" cy="2804"/>
              </a:xfrm>
              <a:prstGeom prst="straightConnector1">
                <a:avLst/>
              </a:prstGeom>
              <a:ln w="158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Egyenes összekötő nyíllal 128"/>
              <p:cNvCxnSpPr/>
              <p:nvPr/>
            </p:nvCxnSpPr>
            <p:spPr bwMode="auto">
              <a:xfrm flipV="1">
                <a:off x="4624759" y="1722634"/>
                <a:ext cx="857767" cy="1404"/>
              </a:xfrm>
              <a:prstGeom prst="straightConnector1">
                <a:avLst/>
              </a:prstGeom>
              <a:ln w="158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Szövegdoboz 172"/>
              <p:cNvSpPr txBox="1"/>
              <p:nvPr/>
            </p:nvSpPr>
            <p:spPr bwMode="auto">
              <a:xfrm>
                <a:off x="5482526" y="1550012"/>
                <a:ext cx="556806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tx1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hangingPunct="1">
                  <a:lnSpc>
                    <a:spcPts val="1200"/>
                  </a:lnSpc>
                  <a:defRPr/>
                </a:pPr>
                <a:r>
                  <a:rPr lang="hu-HU" sz="1000" b="1" dirty="0">
                    <a:solidFill>
                      <a:schemeClr val="tx1"/>
                    </a:solidFill>
                  </a:rPr>
                  <a:t>SAP PM</a:t>
                </a:r>
              </a:p>
            </p:txBody>
          </p:sp>
          <p:grpSp>
            <p:nvGrpSpPr>
              <p:cNvPr id="180" name="Csoportba foglalás 239"/>
              <p:cNvGrpSpPr>
                <a:grpSpLocks/>
              </p:cNvGrpSpPr>
              <p:nvPr/>
            </p:nvGrpSpPr>
            <p:grpSpPr bwMode="auto">
              <a:xfrm>
                <a:off x="3943400" y="307213"/>
                <a:ext cx="1935640" cy="906683"/>
                <a:chOff x="3028733" y="207835"/>
                <a:chExt cx="2274960" cy="1214438"/>
              </a:xfrm>
            </p:grpSpPr>
            <p:sp>
              <p:nvSpPr>
                <p:cNvPr id="193" name="Ellipszis feliratnak 192"/>
                <p:cNvSpPr/>
                <p:nvPr/>
              </p:nvSpPr>
              <p:spPr>
                <a:xfrm>
                  <a:off x="3028733" y="207835"/>
                  <a:ext cx="2274960" cy="1214438"/>
                </a:xfrm>
                <a:prstGeom prst="wedgeEllipseCallout">
                  <a:avLst>
                    <a:gd name="adj1" fmla="val -24755"/>
                    <a:gd name="adj2" fmla="val 8943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hangingPunct="1">
                    <a:defRPr/>
                  </a:pPr>
                  <a:endParaRPr lang="hu-HU"/>
                </a:p>
              </p:txBody>
            </p:sp>
            <p:sp>
              <p:nvSpPr>
                <p:cNvPr id="194" name="Szövegdoboz 54"/>
                <p:cNvSpPr txBox="1">
                  <a:spLocks noChangeArrowheads="1"/>
                </p:cNvSpPr>
                <p:nvPr/>
              </p:nvSpPr>
              <p:spPr bwMode="auto">
                <a:xfrm>
                  <a:off x="3172603" y="262174"/>
                  <a:ext cx="2002210" cy="1113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ts val="2400"/>
                    </a:lnSpc>
                    <a:buClr>
                      <a:srgbClr val="F21C0A"/>
                    </a:buClr>
                    <a:buFont typeface="Wingdings" pitchFamily="2" charset="2"/>
                    <a:buChar char=""/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lnSpc>
                      <a:spcPts val="2400"/>
                    </a:lnSpc>
                    <a:buClr>
                      <a:srgbClr val="F21C0A"/>
                    </a:buClr>
                    <a:buFont typeface="Wingdings" pitchFamily="2" charset="2"/>
                    <a:buChar char=""/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lnSpc>
                      <a:spcPts val="2400"/>
                    </a:lnSpc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charset="0"/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buFontTx/>
                    <a:buNone/>
                  </a:pPr>
                  <a:r>
                    <a:rPr lang="hu-HU" altLang="hu-HU" sz="800" b="1" i="1" dirty="0">
                      <a:cs typeface="Times New Roman" pitchFamily="18" charset="0"/>
                    </a:rPr>
                    <a:t>Koordinátor</a:t>
                  </a:r>
                  <a:r>
                    <a:rPr lang="hu-HU" altLang="hu-HU" sz="800" dirty="0">
                      <a:cs typeface="Times New Roman" pitchFamily="18" charset="0"/>
                    </a:rPr>
                    <a:t> megkapja a hibainformációkat, </a:t>
                  </a:r>
                  <a:r>
                    <a:rPr lang="hu-HU" altLang="hu-HU" sz="800" dirty="0" smtClean="0">
                      <a:solidFill>
                        <a:srgbClr val="FF0000"/>
                      </a:solidFill>
                      <a:cs typeface="Times New Roman" pitchFamily="18" charset="0"/>
                    </a:rPr>
                    <a:t>KIFÜR </a:t>
                  </a:r>
                  <a:r>
                    <a:rPr lang="hu-HU" altLang="hu-HU" sz="800" dirty="0">
                      <a:solidFill>
                        <a:srgbClr val="FF0000"/>
                      </a:solidFill>
                      <a:cs typeface="Times New Roman" pitchFamily="18" charset="0"/>
                    </a:rPr>
                    <a:t>támogatása alapján </a:t>
                  </a:r>
                  <a:r>
                    <a:rPr lang="hu-HU" altLang="hu-HU" sz="800" dirty="0">
                      <a:cs typeface="Times New Roman" pitchFamily="18" charset="0"/>
                    </a:rPr>
                    <a:t>dönt az új PM rendelés indításáról, </a:t>
                  </a:r>
                  <a:r>
                    <a:rPr lang="hu-HU" altLang="hu-HU" sz="800" dirty="0">
                      <a:solidFill>
                        <a:srgbClr val="FF0000"/>
                      </a:solidFill>
                      <a:cs typeface="Times New Roman" pitchFamily="18" charset="0"/>
                    </a:rPr>
                    <a:t>KIF</a:t>
                  </a:r>
                  <a:r>
                    <a:rPr lang="hu-HU" altLang="hu-HU" sz="800" dirty="0">
                      <a:cs typeface="Times New Roman" pitchFamily="18" charset="0"/>
                    </a:rPr>
                    <a:t> </a:t>
                  </a:r>
                  <a:r>
                    <a:rPr lang="hu-HU" altLang="hu-HU" sz="800" dirty="0">
                      <a:solidFill>
                        <a:srgbClr val="FF0000"/>
                      </a:solidFill>
                      <a:cs typeface="Times New Roman" pitchFamily="18" charset="0"/>
                    </a:rPr>
                    <a:t>KFMU végrehajtását felügyeli, naplózza az eseményeket</a:t>
                  </a:r>
                  <a:endParaRPr lang="hu-HU" altLang="hu-HU" sz="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35" name="Szövegdoboz 58"/>
            <p:cNvSpPr txBox="1">
              <a:spLocks noChangeArrowheads="1"/>
            </p:cNvSpPr>
            <p:nvPr/>
          </p:nvSpPr>
          <p:spPr bwMode="auto">
            <a:xfrm>
              <a:off x="4621086" y="1548238"/>
              <a:ext cx="826127" cy="15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18000" rIns="36000" bIns="18000" anchor="ctr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000"/>
                </a:lnSpc>
                <a:buFontTx/>
                <a:buNone/>
              </a:pPr>
              <a:r>
                <a:rPr lang="hu-HU" altLang="hu-HU" sz="700" dirty="0"/>
                <a:t>Munkarendelés</a:t>
              </a:r>
            </a:p>
          </p:txBody>
        </p:sp>
      </p:grpSp>
      <p:grpSp>
        <p:nvGrpSpPr>
          <p:cNvPr id="319" name="Csoportba foglalás 318"/>
          <p:cNvGrpSpPr/>
          <p:nvPr/>
        </p:nvGrpSpPr>
        <p:grpSpPr>
          <a:xfrm>
            <a:off x="4593412" y="2964700"/>
            <a:ext cx="802395" cy="1316405"/>
            <a:chOff x="4593412" y="2964700"/>
            <a:chExt cx="802395" cy="1316405"/>
          </a:xfrm>
        </p:grpSpPr>
        <p:sp>
          <p:nvSpPr>
            <p:cNvPr id="187" name="Szövegdoboz 93"/>
            <p:cNvSpPr txBox="1">
              <a:spLocks noChangeArrowheads="1"/>
            </p:cNvSpPr>
            <p:nvPr/>
          </p:nvSpPr>
          <p:spPr bwMode="auto">
            <a:xfrm>
              <a:off x="4593412" y="3921588"/>
              <a:ext cx="802395" cy="3595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36000" tIns="18000" rIns="36000" bIns="18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Közvilágítási hálózatok műszaki adatai (AutoCAD)</a:t>
              </a:r>
            </a:p>
          </p:txBody>
        </p:sp>
        <p:cxnSp>
          <p:nvCxnSpPr>
            <p:cNvPr id="188" name="Szögletes összekötő 187"/>
            <p:cNvCxnSpPr>
              <a:endCxn id="187" idx="0"/>
            </p:cNvCxnSpPr>
            <p:nvPr/>
          </p:nvCxnSpPr>
          <p:spPr bwMode="auto">
            <a:xfrm rot="16200000" flipH="1">
              <a:off x="4387865" y="3314843"/>
              <a:ext cx="956888" cy="25660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Csoportba foglalás 319"/>
          <p:cNvGrpSpPr/>
          <p:nvPr/>
        </p:nvGrpSpPr>
        <p:grpSpPr>
          <a:xfrm>
            <a:off x="4949974" y="1950122"/>
            <a:ext cx="1734207" cy="1927217"/>
            <a:chOff x="4949974" y="1950122"/>
            <a:chExt cx="1734207" cy="1927217"/>
          </a:xfrm>
        </p:grpSpPr>
        <p:sp>
          <p:nvSpPr>
            <p:cNvPr id="142" name="Szövegdoboz 88"/>
            <p:cNvSpPr txBox="1">
              <a:spLocks noChangeArrowheads="1"/>
            </p:cNvSpPr>
            <p:nvPr/>
          </p:nvSpPr>
          <p:spPr bwMode="auto">
            <a:xfrm>
              <a:off x="5613478" y="2224091"/>
              <a:ext cx="865533" cy="3958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21C0A"/>
              </a:solidFill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Érintett fogyasztók számának meghatározása</a:t>
              </a:r>
            </a:p>
          </p:txBody>
        </p:sp>
        <p:sp>
          <p:nvSpPr>
            <p:cNvPr id="201" name="Szövegdoboz 7196"/>
            <p:cNvSpPr txBox="1">
              <a:spLocks noChangeArrowheads="1"/>
            </p:cNvSpPr>
            <p:nvPr/>
          </p:nvSpPr>
          <p:spPr bwMode="auto">
            <a:xfrm>
              <a:off x="5575025" y="2874170"/>
              <a:ext cx="861674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21C0A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 err="1" smtClean="0">
                  <a:solidFill>
                    <a:srgbClr val="F21C0A"/>
                  </a:solidFill>
                </a:rPr>
                <a:t>CSO-Hálózat</a:t>
              </a:r>
              <a:r>
                <a:rPr lang="hu-HU" altLang="hu-HU" sz="700" dirty="0" smtClean="0">
                  <a:solidFill>
                    <a:srgbClr val="F21C0A"/>
                  </a:solidFill>
                </a:rPr>
                <a:t>  adattáblák</a:t>
              </a:r>
              <a:endParaRPr lang="hu-HU" altLang="hu-HU" sz="700" dirty="0">
                <a:solidFill>
                  <a:srgbClr val="F21C0A"/>
                </a:solidFill>
              </a:endParaRPr>
            </a:p>
          </p:txBody>
        </p:sp>
        <p:cxnSp>
          <p:nvCxnSpPr>
            <p:cNvPr id="144" name="Egyenes összekötő nyíllal 143"/>
            <p:cNvCxnSpPr/>
            <p:nvPr/>
          </p:nvCxnSpPr>
          <p:spPr bwMode="auto">
            <a:xfrm flipH="1" flipV="1">
              <a:off x="6037597" y="3169042"/>
              <a:ext cx="1" cy="552924"/>
            </a:xfrm>
            <a:prstGeom prst="straightConnector1">
              <a:avLst/>
            </a:prstGeom>
            <a:ln w="25400">
              <a:solidFill>
                <a:srgbClr val="F21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gyenes összekötő nyíllal 144"/>
            <p:cNvCxnSpPr/>
            <p:nvPr/>
          </p:nvCxnSpPr>
          <p:spPr bwMode="auto">
            <a:xfrm flipV="1">
              <a:off x="6037598" y="2614735"/>
              <a:ext cx="843" cy="254210"/>
            </a:xfrm>
            <a:prstGeom prst="straightConnector1">
              <a:avLst/>
            </a:prstGeom>
            <a:ln w="25400">
              <a:solidFill>
                <a:srgbClr val="F21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zögletes összekötő 145"/>
            <p:cNvCxnSpPr>
              <a:stCxn id="142" idx="0"/>
              <a:endCxn id="173" idx="2"/>
            </p:cNvCxnSpPr>
            <p:nvPr/>
          </p:nvCxnSpPr>
          <p:spPr bwMode="auto">
            <a:xfrm rot="16200000" flipV="1">
              <a:off x="5766603" y="1944449"/>
              <a:ext cx="273969" cy="285316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21C0A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Szövegdoboz 93"/>
            <p:cNvSpPr txBox="1">
              <a:spLocks noChangeArrowheads="1"/>
            </p:cNvSpPr>
            <p:nvPr/>
          </p:nvSpPr>
          <p:spPr bwMode="auto">
            <a:xfrm>
              <a:off x="5634384" y="3301704"/>
              <a:ext cx="1049797" cy="39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Fogyasztó-hálózat összerendelési adatok havonta</a:t>
              </a:r>
            </a:p>
          </p:txBody>
        </p:sp>
        <p:cxnSp>
          <p:nvCxnSpPr>
            <p:cNvPr id="165" name="Szögletes összekötő 164"/>
            <p:cNvCxnSpPr>
              <a:stCxn id="138" idx="1"/>
              <a:endCxn id="182" idx="3"/>
            </p:cNvCxnSpPr>
            <p:nvPr/>
          </p:nvCxnSpPr>
          <p:spPr bwMode="auto">
            <a:xfrm rot="10800000">
              <a:off x="4949974" y="2741841"/>
              <a:ext cx="817868" cy="1135498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F21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Szövegdoboz 93"/>
            <p:cNvSpPr txBox="1">
              <a:spLocks noChangeArrowheads="1"/>
            </p:cNvSpPr>
            <p:nvPr/>
          </p:nvSpPr>
          <p:spPr bwMode="auto">
            <a:xfrm>
              <a:off x="5068023" y="3304214"/>
              <a:ext cx="596150" cy="288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KIF hálózati topológia</a:t>
              </a:r>
            </a:p>
          </p:txBody>
        </p:sp>
      </p:grpSp>
      <p:grpSp>
        <p:nvGrpSpPr>
          <p:cNvPr id="323" name="Csoportba foglalás 322"/>
          <p:cNvGrpSpPr/>
          <p:nvPr/>
        </p:nvGrpSpPr>
        <p:grpSpPr>
          <a:xfrm>
            <a:off x="3322795" y="1960488"/>
            <a:ext cx="724000" cy="638739"/>
            <a:chOff x="3322795" y="1960488"/>
            <a:chExt cx="724000" cy="638739"/>
          </a:xfrm>
        </p:grpSpPr>
        <p:cxnSp>
          <p:nvCxnSpPr>
            <p:cNvPr id="164" name="Szögletes összekötő 163"/>
            <p:cNvCxnSpPr/>
            <p:nvPr/>
          </p:nvCxnSpPr>
          <p:spPr bwMode="auto">
            <a:xfrm rot="10800000">
              <a:off x="3322795" y="1960488"/>
              <a:ext cx="724000" cy="638739"/>
            </a:xfrm>
            <a:prstGeom prst="bentConnector3">
              <a:avLst>
                <a:gd name="adj1" fmla="val 100148"/>
              </a:avLst>
            </a:prstGeom>
            <a:ln w="25400">
              <a:solidFill>
                <a:srgbClr val="F21C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Szövegdoboz 93"/>
            <p:cNvSpPr txBox="1">
              <a:spLocks noChangeArrowheads="1"/>
            </p:cNvSpPr>
            <p:nvPr/>
          </p:nvSpPr>
          <p:spPr bwMode="auto">
            <a:xfrm>
              <a:off x="3405647" y="2154816"/>
              <a:ext cx="567418" cy="3595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18000">
              <a:spAutoFit/>
            </a:bodyPr>
            <a:lstStyle>
              <a:lvl1pPr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lnSpc>
                  <a:spcPts val="2400"/>
                </a:lnSpc>
                <a:buClr>
                  <a:srgbClr val="F21C0A"/>
                </a:buClr>
                <a:buFont typeface="Wingdings" pitchFamily="2" charset="2"/>
                <a:buChar char="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lnSpc>
                  <a:spcPts val="2400"/>
                </a:lnSpc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hu-HU" altLang="hu-HU" sz="700" dirty="0">
                  <a:solidFill>
                    <a:srgbClr val="F21C0A"/>
                  </a:solidFill>
                </a:rPr>
                <a:t>Objektum állapot-változások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04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" y="137261"/>
            <a:ext cx="8174941" cy="48828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579" y="143700"/>
            <a:ext cx="7924800" cy="457623"/>
          </a:xfrm>
        </p:spPr>
        <p:txBody>
          <a:bodyPr/>
          <a:lstStyle/>
          <a:p>
            <a:pPr algn="r"/>
            <a:r>
              <a:rPr lang="hu-HU" sz="1800" b="1" dirty="0" smtClean="0"/>
              <a:t>KIFÜR</a:t>
            </a:r>
            <a:endParaRPr lang="hu-HU" sz="1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llipszis feliratnak 10"/>
          <p:cNvSpPr/>
          <p:nvPr/>
        </p:nvSpPr>
        <p:spPr>
          <a:xfrm>
            <a:off x="550860" y="3593091"/>
            <a:ext cx="1173480" cy="41148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Naplósáv</a:t>
            </a:r>
          </a:p>
        </p:txBody>
      </p:sp>
      <p:sp>
        <p:nvSpPr>
          <p:cNvPr id="13" name="Ellipszis feliratnak 12"/>
          <p:cNvSpPr/>
          <p:nvPr/>
        </p:nvSpPr>
        <p:spPr>
          <a:xfrm>
            <a:off x="4177030" y="656763"/>
            <a:ext cx="1508760" cy="612648"/>
          </a:xfrm>
          <a:prstGeom prst="wedgeEllipseCallout">
            <a:avLst>
              <a:gd name="adj1" fmla="val -45483"/>
              <a:gd name="adj2" fmla="val 153353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Hibahely térképi megjelenítése</a:t>
            </a:r>
          </a:p>
        </p:txBody>
      </p:sp>
      <p:sp>
        <p:nvSpPr>
          <p:cNvPr id="14" name="Ellipszis feliratnak 13"/>
          <p:cNvSpPr/>
          <p:nvPr/>
        </p:nvSpPr>
        <p:spPr>
          <a:xfrm>
            <a:off x="1724340" y="536659"/>
            <a:ext cx="1470660" cy="478547"/>
          </a:xfrm>
          <a:prstGeom prst="wedgeEllipseCallout">
            <a:avLst>
              <a:gd name="adj1" fmla="val -29808"/>
              <a:gd name="adj2" fmla="val -63293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Megjelenítési szűrők</a:t>
            </a:r>
          </a:p>
        </p:txBody>
      </p:sp>
      <p:sp>
        <p:nvSpPr>
          <p:cNvPr id="15" name="Ellipszis feliratnak 14"/>
          <p:cNvSpPr/>
          <p:nvPr/>
        </p:nvSpPr>
        <p:spPr>
          <a:xfrm>
            <a:off x="523563" y="1266825"/>
            <a:ext cx="1259520" cy="528828"/>
          </a:xfrm>
          <a:prstGeom prst="wedgeEllipseCallout">
            <a:avLst>
              <a:gd name="adj1" fmla="val -64566"/>
              <a:gd name="adj2" fmla="val 14645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Pillanatnyi statisztikák</a:t>
            </a:r>
          </a:p>
        </p:txBody>
      </p:sp>
      <p:sp>
        <p:nvSpPr>
          <p:cNvPr id="16" name="Ellipszis feliratnak 15"/>
          <p:cNvSpPr/>
          <p:nvPr/>
        </p:nvSpPr>
        <p:spPr>
          <a:xfrm>
            <a:off x="3719830" y="3592206"/>
            <a:ext cx="914400" cy="612648"/>
          </a:xfrm>
          <a:prstGeom prst="wedgeEllipseCallout">
            <a:avLst>
              <a:gd name="adj1" fmla="val -57500"/>
              <a:gd name="adj2" fmla="val 78669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Napló szűrők</a:t>
            </a:r>
          </a:p>
        </p:txBody>
      </p:sp>
      <p:sp>
        <p:nvSpPr>
          <p:cNvPr id="3" name="Ellipszis feliratnak 2"/>
          <p:cNvSpPr/>
          <p:nvPr/>
        </p:nvSpPr>
        <p:spPr>
          <a:xfrm>
            <a:off x="4539614" y="1598676"/>
            <a:ext cx="1503046" cy="646938"/>
          </a:xfrm>
          <a:prstGeom prst="wedgeEllipseCallout">
            <a:avLst>
              <a:gd name="adj1" fmla="val -18299"/>
              <a:gd name="adj2" fmla="val 70745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Szerelői GK adatok megjelenítése</a:t>
            </a:r>
          </a:p>
        </p:txBody>
      </p:sp>
      <p:sp>
        <p:nvSpPr>
          <p:cNvPr id="5" name="Ellipszis feliratnak 4"/>
          <p:cNvSpPr/>
          <p:nvPr/>
        </p:nvSpPr>
        <p:spPr>
          <a:xfrm>
            <a:off x="7527197" y="1574804"/>
            <a:ext cx="1539240" cy="557022"/>
          </a:xfrm>
          <a:prstGeom prst="wedgeEllipseCallout">
            <a:avLst>
              <a:gd name="adj1" fmla="val -42105"/>
              <a:gd name="adj2" fmla="val -48440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TR adatok megjelenítése</a:t>
            </a:r>
          </a:p>
        </p:txBody>
      </p:sp>
      <p:sp>
        <p:nvSpPr>
          <p:cNvPr id="6" name="Ellipszis feliratnak 5"/>
          <p:cNvSpPr/>
          <p:nvPr/>
        </p:nvSpPr>
        <p:spPr>
          <a:xfrm>
            <a:off x="7604760" y="2940819"/>
            <a:ext cx="1539240" cy="691896"/>
          </a:xfrm>
          <a:prstGeom prst="wedgeEllipseCallout">
            <a:avLst>
              <a:gd name="adj1" fmla="val -53407"/>
              <a:gd name="adj2" fmla="val -53418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Fogyasztó szám meghatározás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2416765"/>
            <a:ext cx="3048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zis feliratnak 7"/>
          <p:cNvSpPr/>
          <p:nvPr/>
        </p:nvSpPr>
        <p:spPr>
          <a:xfrm>
            <a:off x="2650170" y="1011751"/>
            <a:ext cx="1586550" cy="726999"/>
          </a:xfrm>
          <a:prstGeom prst="wedgeEllipseCallout">
            <a:avLst>
              <a:gd name="adj1" fmla="val -59471"/>
              <a:gd name="adj2" fmla="val 34103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>
                <a:solidFill>
                  <a:srgbClr val="000000"/>
                </a:solidFill>
              </a:rPr>
              <a:t>INIS-ből</a:t>
            </a:r>
            <a:r>
              <a:rPr lang="hu-HU" sz="1100" dirty="0" smtClean="0">
                <a:solidFill>
                  <a:srgbClr val="000000"/>
                </a:solidFill>
              </a:rPr>
              <a:t> topológiailag épített KIF hálózat</a:t>
            </a:r>
          </a:p>
        </p:txBody>
      </p:sp>
    </p:spTree>
    <p:extLst>
      <p:ext uri="{BB962C8B-B14F-4D97-AF65-F5344CB8AC3E}">
        <p14:creationId xmlns:p14="http://schemas.microsoft.com/office/powerpoint/2010/main" val="22071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" y="143700"/>
            <a:ext cx="8215814" cy="492416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094579" y="143700"/>
            <a:ext cx="7924800" cy="457623"/>
          </a:xfrm>
        </p:spPr>
        <p:txBody>
          <a:bodyPr/>
          <a:lstStyle/>
          <a:p>
            <a:pPr algn="r"/>
            <a:r>
              <a:rPr lang="hu-HU" sz="1800" b="1" dirty="0" smtClean="0"/>
              <a:t>KIFÜR</a:t>
            </a:r>
            <a:endParaRPr lang="hu-HU" sz="1800" b="1" dirty="0"/>
          </a:p>
        </p:txBody>
      </p:sp>
      <p:sp>
        <p:nvSpPr>
          <p:cNvPr id="6" name="Ellipszis feliratnak 5"/>
          <p:cNvSpPr/>
          <p:nvPr/>
        </p:nvSpPr>
        <p:spPr>
          <a:xfrm>
            <a:off x="698820" y="729426"/>
            <a:ext cx="1396680" cy="533400"/>
          </a:xfrm>
          <a:prstGeom prst="wedgeEllipseCallout">
            <a:avLst>
              <a:gd name="adj1" fmla="val -50092"/>
              <a:gd name="adj2" fmla="val -56548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Műholdas megjelenítés</a:t>
            </a:r>
          </a:p>
        </p:txBody>
      </p:sp>
      <p:sp>
        <p:nvSpPr>
          <p:cNvPr id="7" name="Ellipszis feliratnak 6"/>
          <p:cNvSpPr/>
          <p:nvPr/>
        </p:nvSpPr>
        <p:spPr>
          <a:xfrm>
            <a:off x="616110" y="1971932"/>
            <a:ext cx="1562100" cy="849630"/>
          </a:xfrm>
          <a:prstGeom prst="wedgeEllipseCallout">
            <a:avLst>
              <a:gd name="adj1" fmla="val 48791"/>
              <a:gd name="adj2" fmla="val -69421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Ellátatlan hálózat és </a:t>
            </a:r>
            <a:r>
              <a:rPr lang="hu-HU" sz="1100" dirty="0" err="1" smtClean="0">
                <a:solidFill>
                  <a:srgbClr val="000000"/>
                </a:solidFill>
              </a:rPr>
              <a:t>CSO-k</a:t>
            </a:r>
            <a:r>
              <a:rPr lang="hu-HU" sz="1100" dirty="0" smtClean="0">
                <a:solidFill>
                  <a:srgbClr val="000000"/>
                </a:solidFill>
              </a:rPr>
              <a:t> megjelenítése</a:t>
            </a:r>
          </a:p>
        </p:txBody>
      </p:sp>
      <p:sp>
        <p:nvSpPr>
          <p:cNvPr id="8" name="Ellipszis feliratnak 7"/>
          <p:cNvSpPr/>
          <p:nvPr/>
        </p:nvSpPr>
        <p:spPr>
          <a:xfrm>
            <a:off x="8032560" y="1024128"/>
            <a:ext cx="1028700" cy="612648"/>
          </a:xfrm>
          <a:prstGeom prst="wedgeEllipseCallout">
            <a:avLst>
              <a:gd name="adj1" fmla="val -92870"/>
              <a:gd name="adj2" fmla="val -7151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GSZ riasztás</a:t>
            </a:r>
          </a:p>
        </p:txBody>
      </p:sp>
      <p:sp>
        <p:nvSpPr>
          <p:cNvPr id="2" name="Ellipszis feliratnak 1"/>
          <p:cNvSpPr/>
          <p:nvPr/>
        </p:nvSpPr>
        <p:spPr>
          <a:xfrm>
            <a:off x="4783825" y="409386"/>
            <a:ext cx="1472353" cy="853440"/>
          </a:xfrm>
          <a:prstGeom prst="wedgeEllipseCallout">
            <a:avLst>
              <a:gd name="adj1" fmla="val 86404"/>
              <a:gd name="adj2" fmla="val -50893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rgbClr val="000000"/>
                </a:solidFill>
              </a:rPr>
              <a:t>Fejlesztés alatt álló funkciók</a:t>
            </a:r>
          </a:p>
        </p:txBody>
      </p:sp>
      <p:sp>
        <p:nvSpPr>
          <p:cNvPr id="3" name="Ellipszis feliratnak 2"/>
          <p:cNvSpPr/>
          <p:nvPr/>
        </p:nvSpPr>
        <p:spPr>
          <a:xfrm>
            <a:off x="2339340" y="646176"/>
            <a:ext cx="1114213" cy="612648"/>
          </a:xfrm>
          <a:prstGeom prst="wedgeEllipseCallout">
            <a:avLst>
              <a:gd name="adj1" fmla="val 55833"/>
              <a:gd name="adj2" fmla="val -48197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Keresési funkciók</a:t>
            </a:r>
          </a:p>
        </p:txBody>
      </p:sp>
      <p:sp>
        <p:nvSpPr>
          <p:cNvPr id="9" name="Ellipszis feliratnak 8"/>
          <p:cNvSpPr/>
          <p:nvPr/>
        </p:nvSpPr>
        <p:spPr>
          <a:xfrm>
            <a:off x="3095762" y="3313672"/>
            <a:ext cx="1341120" cy="612648"/>
          </a:xfrm>
          <a:prstGeom prst="wedgeEllipseCallout">
            <a:avLst>
              <a:gd name="adj1" fmla="val -52252"/>
              <a:gd name="adj2" fmla="val 8904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További teendők naplózása</a:t>
            </a:r>
          </a:p>
        </p:txBody>
      </p:sp>
      <p:sp>
        <p:nvSpPr>
          <p:cNvPr id="11" name="Ellipszis feliratnak 10"/>
          <p:cNvSpPr/>
          <p:nvPr/>
        </p:nvSpPr>
        <p:spPr>
          <a:xfrm>
            <a:off x="3095762" y="1636776"/>
            <a:ext cx="1539240" cy="691896"/>
          </a:xfrm>
          <a:prstGeom prst="wedgeEllipseCallout">
            <a:avLst>
              <a:gd name="adj1" fmla="val -53407"/>
              <a:gd name="adj2" fmla="val -53418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rgbClr val="000000"/>
                </a:solidFill>
              </a:rPr>
              <a:t>Szakaszhiba jelző ikon</a:t>
            </a:r>
          </a:p>
        </p:txBody>
      </p:sp>
    </p:spTree>
    <p:extLst>
      <p:ext uri="{BB962C8B-B14F-4D97-AF65-F5344CB8AC3E}">
        <p14:creationId xmlns:p14="http://schemas.microsoft.com/office/powerpoint/2010/main" val="23054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3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188465" y="326048"/>
            <a:ext cx="7866632" cy="4380762"/>
            <a:chOff x="188465" y="326048"/>
            <a:chExt cx="7866632" cy="4380762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65" y="326048"/>
              <a:ext cx="7866632" cy="4380762"/>
            </a:xfrm>
            <a:prstGeom prst="rect">
              <a:avLst/>
            </a:prstGeom>
          </p:spPr>
        </p:pic>
        <p:sp>
          <p:nvSpPr>
            <p:cNvPr id="7" name="Ellipszis feliratnak 6"/>
            <p:cNvSpPr/>
            <p:nvPr/>
          </p:nvSpPr>
          <p:spPr>
            <a:xfrm>
              <a:off x="3759309" y="408632"/>
              <a:ext cx="1961759" cy="612648"/>
            </a:xfrm>
            <a:prstGeom prst="wedgeEllipseCallout">
              <a:avLst>
                <a:gd name="adj1" fmla="val -52252"/>
                <a:gd name="adj2" fmla="val 89046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Tervadatok megadása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Ellipszis feliratnak 7"/>
            <p:cNvSpPr/>
            <p:nvPr/>
          </p:nvSpPr>
          <p:spPr>
            <a:xfrm>
              <a:off x="6093338" y="1434972"/>
              <a:ext cx="1961759" cy="612648"/>
            </a:xfrm>
            <a:prstGeom prst="wedgeEllipseCallout">
              <a:avLst>
                <a:gd name="adj1" fmla="val -52252"/>
                <a:gd name="adj2" fmla="val 89046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KIFÜR hívás, munkaterület megadáshoz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88465" y="326047"/>
            <a:ext cx="7866632" cy="4380763"/>
            <a:chOff x="188465" y="326047"/>
            <a:chExt cx="7866632" cy="4380763"/>
          </a:xfrm>
        </p:grpSpPr>
        <p:grpSp>
          <p:nvGrpSpPr>
            <p:cNvPr id="13" name="Csoportba foglalás 12"/>
            <p:cNvGrpSpPr/>
            <p:nvPr/>
          </p:nvGrpSpPr>
          <p:grpSpPr>
            <a:xfrm>
              <a:off x="188465" y="326047"/>
              <a:ext cx="7866632" cy="4380763"/>
              <a:chOff x="188465" y="326047"/>
              <a:chExt cx="7866632" cy="4380763"/>
            </a:xfrm>
          </p:grpSpPr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465" y="326047"/>
                <a:ext cx="7866632" cy="4380763"/>
              </a:xfrm>
              <a:prstGeom prst="rect">
                <a:avLst/>
              </a:prstGeom>
            </p:spPr>
          </p:pic>
          <p:sp>
            <p:nvSpPr>
              <p:cNvPr id="12" name="Ellipszis feliratnak 11"/>
              <p:cNvSpPr/>
              <p:nvPr/>
            </p:nvSpPr>
            <p:spPr>
              <a:xfrm>
                <a:off x="1589294" y="601323"/>
                <a:ext cx="1961759" cy="878681"/>
              </a:xfrm>
              <a:prstGeom prst="wedgeEllipseCallout">
                <a:avLst>
                  <a:gd name="adj1" fmla="val 18696"/>
                  <a:gd name="adj2" fmla="val 10416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100" dirty="0" smtClean="0">
                    <a:solidFill>
                      <a:srgbClr val="000000"/>
                    </a:solidFill>
                  </a:rPr>
                  <a:t>Munkaterület megadása grafikus felületen</a:t>
                </a:r>
                <a:endParaRPr lang="hu-HU" sz="11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Ellipszis feliratnak 13"/>
            <p:cNvSpPr/>
            <p:nvPr/>
          </p:nvSpPr>
          <p:spPr>
            <a:xfrm>
              <a:off x="760814" y="2865744"/>
              <a:ext cx="1961759" cy="878681"/>
            </a:xfrm>
            <a:prstGeom prst="wedgeEllipseCallout">
              <a:avLst>
                <a:gd name="adj1" fmla="val 97481"/>
                <a:gd name="adj2" fmla="val -7263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Megtáplált, érintett vezetékszakaszok és </a:t>
              </a:r>
              <a:r>
                <a:rPr lang="hu-HU" sz="1100" dirty="0" err="1" smtClean="0">
                  <a:solidFill>
                    <a:srgbClr val="000000"/>
                  </a:solidFill>
                </a:rPr>
                <a:t>CSO-k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188465" y="326047"/>
            <a:ext cx="7885083" cy="4380763"/>
            <a:chOff x="188465" y="326047"/>
            <a:chExt cx="7885083" cy="4380763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65" y="326047"/>
              <a:ext cx="7885083" cy="4380763"/>
            </a:xfrm>
            <a:prstGeom prst="rect">
              <a:avLst/>
            </a:prstGeom>
          </p:spPr>
        </p:pic>
        <p:sp>
          <p:nvSpPr>
            <p:cNvPr id="17" name="Ellipszis feliratnak 16"/>
            <p:cNvSpPr/>
            <p:nvPr/>
          </p:nvSpPr>
          <p:spPr>
            <a:xfrm>
              <a:off x="4347330" y="1360625"/>
              <a:ext cx="1961759" cy="878681"/>
            </a:xfrm>
            <a:prstGeom prst="wedgeEllipseCallout">
              <a:avLst>
                <a:gd name="adj1" fmla="val -70402"/>
                <a:gd name="adj2" fmla="val 41546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Érintett hálózati elemek és </a:t>
              </a:r>
              <a:r>
                <a:rPr lang="hu-HU" sz="1100" dirty="0" err="1" smtClean="0">
                  <a:solidFill>
                    <a:srgbClr val="000000"/>
                  </a:solidFill>
                </a:rPr>
                <a:t>CSO-k</a:t>
              </a:r>
              <a:r>
                <a:rPr lang="hu-HU" sz="1100" dirty="0" smtClean="0">
                  <a:solidFill>
                    <a:srgbClr val="000000"/>
                  </a:solidFill>
                </a:rPr>
                <a:t> listája.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094579" y="143700"/>
            <a:ext cx="7924800" cy="457623"/>
          </a:xfrm>
        </p:spPr>
        <p:txBody>
          <a:bodyPr/>
          <a:lstStyle/>
          <a:p>
            <a:pPr algn="r"/>
            <a:r>
              <a:rPr lang="hu-HU" sz="1800" b="1" dirty="0" smtClean="0"/>
              <a:t>KIFÜR</a:t>
            </a:r>
            <a:endParaRPr lang="hu-HU" sz="1800" b="1" dirty="0"/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206553" y="328730"/>
            <a:ext cx="7877723" cy="4378080"/>
            <a:chOff x="206553" y="328730"/>
            <a:chExt cx="7877723" cy="4378080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3" y="328730"/>
              <a:ext cx="7877723" cy="4378080"/>
            </a:xfrm>
            <a:prstGeom prst="rect">
              <a:avLst/>
            </a:prstGeom>
          </p:spPr>
        </p:pic>
        <p:sp>
          <p:nvSpPr>
            <p:cNvPr id="20" name="Ellipszis feliratnak 19"/>
            <p:cNvSpPr/>
            <p:nvPr/>
          </p:nvSpPr>
          <p:spPr>
            <a:xfrm>
              <a:off x="2453793" y="2970942"/>
              <a:ext cx="1961759" cy="439340"/>
            </a:xfrm>
            <a:prstGeom prst="wedgeEllipseCallout">
              <a:avLst>
                <a:gd name="adj1" fmla="val -24203"/>
                <a:gd name="adj2" fmla="val -103040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Kiértesítési címlista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188464" y="328730"/>
            <a:ext cx="7895811" cy="4378686"/>
            <a:chOff x="188464" y="328730"/>
            <a:chExt cx="7895811" cy="4378686"/>
          </a:xfrm>
        </p:grpSpPr>
        <p:pic>
          <p:nvPicPr>
            <p:cNvPr id="23" name="Kép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64" y="328730"/>
              <a:ext cx="7895811" cy="4378686"/>
            </a:xfrm>
            <a:prstGeom prst="rect">
              <a:avLst/>
            </a:prstGeom>
          </p:spPr>
        </p:pic>
        <p:sp>
          <p:nvSpPr>
            <p:cNvPr id="24" name="Ellipszis feliratnak 23"/>
            <p:cNvSpPr/>
            <p:nvPr/>
          </p:nvSpPr>
          <p:spPr>
            <a:xfrm>
              <a:off x="2300044" y="857756"/>
              <a:ext cx="1961759" cy="737045"/>
            </a:xfrm>
            <a:prstGeom prst="wedgeEllipseCallout">
              <a:avLst>
                <a:gd name="adj1" fmla="val 19521"/>
                <a:gd name="adj2" fmla="val 118442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Tervezett munka térképi megjelenítése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Ellipszis feliratnak 24"/>
            <p:cNvSpPr/>
            <p:nvPr/>
          </p:nvSpPr>
          <p:spPr>
            <a:xfrm>
              <a:off x="6093337" y="3841681"/>
              <a:ext cx="1961759" cy="706043"/>
            </a:xfrm>
            <a:prstGeom prst="wedgeEllipseCallout">
              <a:avLst>
                <a:gd name="adj1" fmla="val 28183"/>
                <a:gd name="adj2" fmla="val -144280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Valós kezdési időpont megadása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188465" y="328731"/>
            <a:ext cx="7895811" cy="4395996"/>
            <a:chOff x="188465" y="328731"/>
            <a:chExt cx="7895811" cy="4395996"/>
          </a:xfrm>
        </p:grpSpPr>
        <p:pic>
          <p:nvPicPr>
            <p:cNvPr id="28" name="Kép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65" y="328731"/>
              <a:ext cx="7895811" cy="4395996"/>
            </a:xfrm>
            <a:prstGeom prst="rect">
              <a:avLst/>
            </a:prstGeom>
          </p:spPr>
        </p:pic>
        <p:sp>
          <p:nvSpPr>
            <p:cNvPr id="30" name="Ellipszis feliratnak 29"/>
            <p:cNvSpPr/>
            <p:nvPr/>
          </p:nvSpPr>
          <p:spPr>
            <a:xfrm>
              <a:off x="3970568" y="3305084"/>
              <a:ext cx="1539240" cy="691896"/>
            </a:xfrm>
            <a:prstGeom prst="wedgeEllipseCallout">
              <a:avLst>
                <a:gd name="adj1" fmla="val -58138"/>
                <a:gd name="adj2" fmla="val -65113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Tervezett munkák megjelenítése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188464" y="326048"/>
            <a:ext cx="7895811" cy="4402256"/>
            <a:chOff x="188464" y="326048"/>
            <a:chExt cx="7895811" cy="4402256"/>
          </a:xfrm>
        </p:grpSpPr>
        <p:grpSp>
          <p:nvGrpSpPr>
            <p:cNvPr id="32" name="Csoportba foglalás 31"/>
            <p:cNvGrpSpPr/>
            <p:nvPr/>
          </p:nvGrpSpPr>
          <p:grpSpPr>
            <a:xfrm>
              <a:off x="188464" y="326048"/>
              <a:ext cx="7895811" cy="4402256"/>
              <a:chOff x="188464" y="326048"/>
              <a:chExt cx="7895811" cy="4402256"/>
            </a:xfrm>
          </p:grpSpPr>
          <p:pic>
            <p:nvPicPr>
              <p:cNvPr id="31" name="Kép 3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464" y="326048"/>
                <a:ext cx="7895811" cy="4402256"/>
              </a:xfrm>
              <a:prstGeom prst="rect">
                <a:avLst/>
              </a:prstGeom>
            </p:spPr>
          </p:pic>
          <p:sp>
            <p:nvSpPr>
              <p:cNvPr id="33" name="Ellipszis feliratnak 32"/>
              <p:cNvSpPr/>
              <p:nvPr/>
            </p:nvSpPr>
            <p:spPr>
              <a:xfrm>
                <a:off x="1895432" y="2181228"/>
                <a:ext cx="1539240" cy="691896"/>
              </a:xfrm>
              <a:prstGeom prst="wedgeEllipseCallout">
                <a:avLst>
                  <a:gd name="adj1" fmla="val 74342"/>
                  <a:gd name="adj2" fmla="val -4757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1100" dirty="0" smtClean="0">
                    <a:solidFill>
                      <a:srgbClr val="000000"/>
                    </a:solidFill>
                  </a:rPr>
                  <a:t>CSO pozíció pontosítás</a:t>
                </a:r>
                <a:endParaRPr lang="hu-HU" sz="1100" dirty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" name="Ellipszis feliratnak 34"/>
            <p:cNvSpPr/>
            <p:nvPr/>
          </p:nvSpPr>
          <p:spPr>
            <a:xfrm>
              <a:off x="4261803" y="1064555"/>
              <a:ext cx="1539240" cy="830898"/>
            </a:xfrm>
            <a:prstGeom prst="wedgeEllipseCallout">
              <a:avLst>
                <a:gd name="adj1" fmla="val 103257"/>
                <a:gd name="adj2" fmla="val -7806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00" dirty="0" smtClean="0">
                  <a:solidFill>
                    <a:srgbClr val="000000"/>
                  </a:solidFill>
                </a:rPr>
                <a:t>Régi és új pozíciók. Visszavonási lehetőség</a:t>
              </a:r>
              <a:endParaRPr lang="hu-HU" sz="11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30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lak 10"/>
          <p:cNvSpPr/>
          <p:nvPr/>
        </p:nvSpPr>
        <p:spPr>
          <a:xfrm rot="19102513" flipV="1">
            <a:off x="927139" y="1858419"/>
            <a:ext cx="8262275" cy="2837662"/>
          </a:xfrm>
          <a:custGeom>
            <a:avLst/>
            <a:gdLst>
              <a:gd name="connsiteX0" fmla="*/ 0 w 7858125"/>
              <a:gd name="connsiteY0" fmla="*/ 2887662 h 2887662"/>
              <a:gd name="connsiteX1" fmla="*/ 7110278 w 7858125"/>
              <a:gd name="connsiteY1" fmla="*/ 360958 h 2887662"/>
              <a:gd name="connsiteX2" fmla="*/ 7069608 w 7858125"/>
              <a:gd name="connsiteY2" fmla="*/ 0 h 2887662"/>
              <a:gd name="connsiteX3" fmla="*/ 7858125 w 7858125"/>
              <a:gd name="connsiteY3" fmla="*/ 577532 h 2887662"/>
              <a:gd name="connsiteX4" fmla="*/ 7232289 w 7858125"/>
              <a:gd name="connsiteY4" fmla="*/ 1443831 h 2887662"/>
              <a:gd name="connsiteX5" fmla="*/ 7191619 w 7858125"/>
              <a:gd name="connsiteY5" fmla="*/ 1082873 h 2887662"/>
              <a:gd name="connsiteX6" fmla="*/ 0 w 7858125"/>
              <a:gd name="connsiteY6" fmla="*/ 2887662 h 2887662"/>
              <a:gd name="connsiteX0" fmla="*/ 62783 w 7920908"/>
              <a:gd name="connsiteY0" fmla="*/ 2924145 h 2924145"/>
              <a:gd name="connsiteX1" fmla="*/ 3934573 w 7920908"/>
              <a:gd name="connsiteY1" fmla="*/ 118676 h 2924145"/>
              <a:gd name="connsiteX2" fmla="*/ 7173061 w 7920908"/>
              <a:gd name="connsiteY2" fmla="*/ 397441 h 2924145"/>
              <a:gd name="connsiteX3" fmla="*/ 7132391 w 7920908"/>
              <a:gd name="connsiteY3" fmla="*/ 36483 h 2924145"/>
              <a:gd name="connsiteX4" fmla="*/ 7920908 w 7920908"/>
              <a:gd name="connsiteY4" fmla="*/ 614015 h 2924145"/>
              <a:gd name="connsiteX5" fmla="*/ 7295072 w 7920908"/>
              <a:gd name="connsiteY5" fmla="*/ 1480314 h 2924145"/>
              <a:gd name="connsiteX6" fmla="*/ 7254402 w 7920908"/>
              <a:gd name="connsiteY6" fmla="*/ 1119356 h 2924145"/>
              <a:gd name="connsiteX7" fmla="*/ 62783 w 7920908"/>
              <a:gd name="connsiteY7" fmla="*/ 2924145 h 2924145"/>
              <a:gd name="connsiteX0" fmla="*/ 62783 w 7920908"/>
              <a:gd name="connsiteY0" fmla="*/ 2924145 h 2941821"/>
              <a:gd name="connsiteX1" fmla="*/ 3934573 w 7920908"/>
              <a:gd name="connsiteY1" fmla="*/ 118676 h 2941821"/>
              <a:gd name="connsiteX2" fmla="*/ 7173061 w 7920908"/>
              <a:gd name="connsiteY2" fmla="*/ 397441 h 2941821"/>
              <a:gd name="connsiteX3" fmla="*/ 7132391 w 7920908"/>
              <a:gd name="connsiteY3" fmla="*/ 36483 h 2941821"/>
              <a:gd name="connsiteX4" fmla="*/ 7920908 w 7920908"/>
              <a:gd name="connsiteY4" fmla="*/ 614015 h 2941821"/>
              <a:gd name="connsiteX5" fmla="*/ 7295072 w 7920908"/>
              <a:gd name="connsiteY5" fmla="*/ 1480314 h 2941821"/>
              <a:gd name="connsiteX6" fmla="*/ 7254402 w 7920908"/>
              <a:gd name="connsiteY6" fmla="*/ 1119356 h 2941821"/>
              <a:gd name="connsiteX7" fmla="*/ 4053094 w 7920908"/>
              <a:gd name="connsiteY7" fmla="*/ 969028 h 2941821"/>
              <a:gd name="connsiteX8" fmla="*/ 62783 w 7920908"/>
              <a:gd name="connsiteY8" fmla="*/ 2924145 h 2941821"/>
              <a:gd name="connsiteX0" fmla="*/ 62783 w 7920908"/>
              <a:gd name="connsiteY0" fmla="*/ 2924145 h 2940969"/>
              <a:gd name="connsiteX1" fmla="*/ 3934573 w 7920908"/>
              <a:gd name="connsiteY1" fmla="*/ 118676 h 2940969"/>
              <a:gd name="connsiteX2" fmla="*/ 7173061 w 7920908"/>
              <a:gd name="connsiteY2" fmla="*/ 397441 h 2940969"/>
              <a:gd name="connsiteX3" fmla="*/ 7132391 w 7920908"/>
              <a:gd name="connsiteY3" fmla="*/ 36483 h 2940969"/>
              <a:gd name="connsiteX4" fmla="*/ 7920908 w 7920908"/>
              <a:gd name="connsiteY4" fmla="*/ 614015 h 2940969"/>
              <a:gd name="connsiteX5" fmla="*/ 7295072 w 7920908"/>
              <a:gd name="connsiteY5" fmla="*/ 1480314 h 2940969"/>
              <a:gd name="connsiteX6" fmla="*/ 7254402 w 7920908"/>
              <a:gd name="connsiteY6" fmla="*/ 1119356 h 2940969"/>
              <a:gd name="connsiteX7" fmla="*/ 4025425 w 7920908"/>
              <a:gd name="connsiteY7" fmla="*/ 866192 h 2940969"/>
              <a:gd name="connsiteX8" fmla="*/ 62783 w 7920908"/>
              <a:gd name="connsiteY8" fmla="*/ 2924145 h 2940969"/>
              <a:gd name="connsiteX0" fmla="*/ 60986 w 8027497"/>
              <a:gd name="connsiteY0" fmla="*/ 3045944 h 3061860"/>
              <a:gd name="connsiteX1" fmla="*/ 4041162 w 8027497"/>
              <a:gd name="connsiteY1" fmla="*/ 118676 h 3061860"/>
              <a:gd name="connsiteX2" fmla="*/ 7279650 w 8027497"/>
              <a:gd name="connsiteY2" fmla="*/ 397441 h 3061860"/>
              <a:gd name="connsiteX3" fmla="*/ 7238980 w 8027497"/>
              <a:gd name="connsiteY3" fmla="*/ 36483 h 3061860"/>
              <a:gd name="connsiteX4" fmla="*/ 8027497 w 8027497"/>
              <a:gd name="connsiteY4" fmla="*/ 614015 h 3061860"/>
              <a:gd name="connsiteX5" fmla="*/ 7401661 w 8027497"/>
              <a:gd name="connsiteY5" fmla="*/ 1480314 h 3061860"/>
              <a:gd name="connsiteX6" fmla="*/ 7360991 w 8027497"/>
              <a:gd name="connsiteY6" fmla="*/ 1119356 h 3061860"/>
              <a:gd name="connsiteX7" fmla="*/ 4132014 w 8027497"/>
              <a:gd name="connsiteY7" fmla="*/ 866192 h 3061860"/>
              <a:gd name="connsiteX8" fmla="*/ 60986 w 8027497"/>
              <a:gd name="connsiteY8" fmla="*/ 3045944 h 3061860"/>
              <a:gd name="connsiteX0" fmla="*/ 26089 w 7992600"/>
              <a:gd name="connsiteY0" fmla="*/ 3045944 h 3070516"/>
              <a:gd name="connsiteX1" fmla="*/ 4006265 w 7992600"/>
              <a:gd name="connsiteY1" fmla="*/ 118676 h 3070516"/>
              <a:gd name="connsiteX2" fmla="*/ 7244753 w 7992600"/>
              <a:gd name="connsiteY2" fmla="*/ 397441 h 3070516"/>
              <a:gd name="connsiteX3" fmla="*/ 7204083 w 7992600"/>
              <a:gd name="connsiteY3" fmla="*/ 36483 h 3070516"/>
              <a:gd name="connsiteX4" fmla="*/ 7992600 w 7992600"/>
              <a:gd name="connsiteY4" fmla="*/ 614015 h 3070516"/>
              <a:gd name="connsiteX5" fmla="*/ 7366764 w 7992600"/>
              <a:gd name="connsiteY5" fmla="*/ 1480314 h 3070516"/>
              <a:gd name="connsiteX6" fmla="*/ 7326094 w 7992600"/>
              <a:gd name="connsiteY6" fmla="*/ 1119356 h 3070516"/>
              <a:gd name="connsiteX7" fmla="*/ 4097117 w 7992600"/>
              <a:gd name="connsiteY7" fmla="*/ 866192 h 3070516"/>
              <a:gd name="connsiteX8" fmla="*/ 26089 w 7992600"/>
              <a:gd name="connsiteY8" fmla="*/ 3045944 h 3070516"/>
              <a:gd name="connsiteX0" fmla="*/ 31031 w 7997542"/>
              <a:gd name="connsiteY0" fmla="*/ 3045944 h 3085607"/>
              <a:gd name="connsiteX1" fmla="*/ 4011207 w 7997542"/>
              <a:gd name="connsiteY1" fmla="*/ 118676 h 3085607"/>
              <a:gd name="connsiteX2" fmla="*/ 7249695 w 7997542"/>
              <a:gd name="connsiteY2" fmla="*/ 397441 h 3085607"/>
              <a:gd name="connsiteX3" fmla="*/ 7209025 w 7997542"/>
              <a:gd name="connsiteY3" fmla="*/ 36483 h 3085607"/>
              <a:gd name="connsiteX4" fmla="*/ 7997542 w 7997542"/>
              <a:gd name="connsiteY4" fmla="*/ 614015 h 3085607"/>
              <a:gd name="connsiteX5" fmla="*/ 7371706 w 7997542"/>
              <a:gd name="connsiteY5" fmla="*/ 1480314 h 3085607"/>
              <a:gd name="connsiteX6" fmla="*/ 7331036 w 7997542"/>
              <a:gd name="connsiteY6" fmla="*/ 1119356 h 3085607"/>
              <a:gd name="connsiteX7" fmla="*/ 4102059 w 7997542"/>
              <a:gd name="connsiteY7" fmla="*/ 866192 h 3085607"/>
              <a:gd name="connsiteX8" fmla="*/ 31031 w 7997542"/>
              <a:gd name="connsiteY8" fmla="*/ 3045944 h 3085607"/>
              <a:gd name="connsiteX0" fmla="*/ 30773 w 7997284"/>
              <a:gd name="connsiteY0" fmla="*/ 3045944 h 3090838"/>
              <a:gd name="connsiteX1" fmla="*/ 4010949 w 7997284"/>
              <a:gd name="connsiteY1" fmla="*/ 118676 h 3090838"/>
              <a:gd name="connsiteX2" fmla="*/ 7249437 w 7997284"/>
              <a:gd name="connsiteY2" fmla="*/ 397441 h 3090838"/>
              <a:gd name="connsiteX3" fmla="*/ 7208767 w 7997284"/>
              <a:gd name="connsiteY3" fmla="*/ 36483 h 3090838"/>
              <a:gd name="connsiteX4" fmla="*/ 7997284 w 7997284"/>
              <a:gd name="connsiteY4" fmla="*/ 614015 h 3090838"/>
              <a:gd name="connsiteX5" fmla="*/ 7371448 w 7997284"/>
              <a:gd name="connsiteY5" fmla="*/ 1480314 h 3090838"/>
              <a:gd name="connsiteX6" fmla="*/ 7330778 w 7997284"/>
              <a:gd name="connsiteY6" fmla="*/ 1119356 h 3090838"/>
              <a:gd name="connsiteX7" fmla="*/ 4131815 w 7997284"/>
              <a:gd name="connsiteY7" fmla="*/ 1158078 h 3090838"/>
              <a:gd name="connsiteX8" fmla="*/ 30773 w 7997284"/>
              <a:gd name="connsiteY8" fmla="*/ 3045944 h 3090838"/>
              <a:gd name="connsiteX0" fmla="*/ 30773 w 7997284"/>
              <a:gd name="connsiteY0" fmla="*/ 3009461 h 3054355"/>
              <a:gd name="connsiteX1" fmla="*/ 3990329 w 7997284"/>
              <a:gd name="connsiteY1" fmla="*/ 431815 h 3054355"/>
              <a:gd name="connsiteX2" fmla="*/ 7249437 w 7997284"/>
              <a:gd name="connsiteY2" fmla="*/ 360958 h 3054355"/>
              <a:gd name="connsiteX3" fmla="*/ 7208767 w 7997284"/>
              <a:gd name="connsiteY3" fmla="*/ 0 h 3054355"/>
              <a:gd name="connsiteX4" fmla="*/ 7997284 w 7997284"/>
              <a:gd name="connsiteY4" fmla="*/ 577532 h 3054355"/>
              <a:gd name="connsiteX5" fmla="*/ 7371448 w 7997284"/>
              <a:gd name="connsiteY5" fmla="*/ 1443831 h 3054355"/>
              <a:gd name="connsiteX6" fmla="*/ 7330778 w 7997284"/>
              <a:gd name="connsiteY6" fmla="*/ 1082873 h 3054355"/>
              <a:gd name="connsiteX7" fmla="*/ 4131815 w 7997284"/>
              <a:gd name="connsiteY7" fmla="*/ 1121595 h 3054355"/>
              <a:gd name="connsiteX8" fmla="*/ 30773 w 7997284"/>
              <a:gd name="connsiteY8" fmla="*/ 3009461 h 3054355"/>
              <a:gd name="connsiteX0" fmla="*/ 30773 w 7997284"/>
              <a:gd name="connsiteY0" fmla="*/ 3009461 h 3054355"/>
              <a:gd name="connsiteX1" fmla="*/ 3990329 w 7997284"/>
              <a:gd name="connsiteY1" fmla="*/ 431815 h 3054355"/>
              <a:gd name="connsiteX2" fmla="*/ 7249437 w 7997284"/>
              <a:gd name="connsiteY2" fmla="*/ 360958 h 3054355"/>
              <a:gd name="connsiteX3" fmla="*/ 7208767 w 7997284"/>
              <a:gd name="connsiteY3" fmla="*/ 0 h 3054355"/>
              <a:gd name="connsiteX4" fmla="*/ 7997284 w 7997284"/>
              <a:gd name="connsiteY4" fmla="*/ 577532 h 3054355"/>
              <a:gd name="connsiteX5" fmla="*/ 7116747 w 7997284"/>
              <a:gd name="connsiteY5" fmla="*/ 1415316 h 3054355"/>
              <a:gd name="connsiteX6" fmla="*/ 7330778 w 7997284"/>
              <a:gd name="connsiteY6" fmla="*/ 1082873 h 3054355"/>
              <a:gd name="connsiteX7" fmla="*/ 4131815 w 7997284"/>
              <a:gd name="connsiteY7" fmla="*/ 1121595 h 3054355"/>
              <a:gd name="connsiteX8" fmla="*/ 30773 w 7997284"/>
              <a:gd name="connsiteY8" fmla="*/ 3009461 h 3054355"/>
              <a:gd name="connsiteX0" fmla="*/ 30773 w 7997284"/>
              <a:gd name="connsiteY0" fmla="*/ 3009461 h 3054355"/>
              <a:gd name="connsiteX1" fmla="*/ 3990329 w 7997284"/>
              <a:gd name="connsiteY1" fmla="*/ 431815 h 3054355"/>
              <a:gd name="connsiteX2" fmla="*/ 7249437 w 7997284"/>
              <a:gd name="connsiteY2" fmla="*/ 360958 h 3054355"/>
              <a:gd name="connsiteX3" fmla="*/ 7208767 w 7997284"/>
              <a:gd name="connsiteY3" fmla="*/ 0 h 3054355"/>
              <a:gd name="connsiteX4" fmla="*/ 7997284 w 7997284"/>
              <a:gd name="connsiteY4" fmla="*/ 577532 h 3054355"/>
              <a:gd name="connsiteX5" fmla="*/ 7116747 w 7997284"/>
              <a:gd name="connsiteY5" fmla="*/ 1415316 h 3054355"/>
              <a:gd name="connsiteX6" fmla="*/ 7148072 w 7997284"/>
              <a:gd name="connsiteY6" fmla="*/ 977642 h 3054355"/>
              <a:gd name="connsiteX7" fmla="*/ 4131815 w 7997284"/>
              <a:gd name="connsiteY7" fmla="*/ 1121595 h 3054355"/>
              <a:gd name="connsiteX8" fmla="*/ 30773 w 7997284"/>
              <a:gd name="connsiteY8" fmla="*/ 3009461 h 3054355"/>
              <a:gd name="connsiteX0" fmla="*/ 30773 w 7997284"/>
              <a:gd name="connsiteY0" fmla="*/ 3009461 h 3054355"/>
              <a:gd name="connsiteX1" fmla="*/ 3990329 w 7997284"/>
              <a:gd name="connsiteY1" fmla="*/ 431815 h 3054355"/>
              <a:gd name="connsiteX2" fmla="*/ 7214630 w 7997284"/>
              <a:gd name="connsiteY2" fmla="*/ 379146 h 3054355"/>
              <a:gd name="connsiteX3" fmla="*/ 7208767 w 7997284"/>
              <a:gd name="connsiteY3" fmla="*/ 0 h 3054355"/>
              <a:gd name="connsiteX4" fmla="*/ 7997284 w 7997284"/>
              <a:gd name="connsiteY4" fmla="*/ 577532 h 3054355"/>
              <a:gd name="connsiteX5" fmla="*/ 7116747 w 7997284"/>
              <a:gd name="connsiteY5" fmla="*/ 1415316 h 3054355"/>
              <a:gd name="connsiteX6" fmla="*/ 7148072 w 7997284"/>
              <a:gd name="connsiteY6" fmla="*/ 977642 h 3054355"/>
              <a:gd name="connsiteX7" fmla="*/ 4131815 w 7997284"/>
              <a:gd name="connsiteY7" fmla="*/ 1121595 h 3054355"/>
              <a:gd name="connsiteX8" fmla="*/ 30773 w 7997284"/>
              <a:gd name="connsiteY8" fmla="*/ 3009461 h 3054355"/>
              <a:gd name="connsiteX0" fmla="*/ 30773 w 7997284"/>
              <a:gd name="connsiteY0" fmla="*/ 3009461 h 3054355"/>
              <a:gd name="connsiteX1" fmla="*/ 3990329 w 7997284"/>
              <a:gd name="connsiteY1" fmla="*/ 431815 h 3054355"/>
              <a:gd name="connsiteX2" fmla="*/ 7214630 w 7997284"/>
              <a:gd name="connsiteY2" fmla="*/ 379146 h 3054355"/>
              <a:gd name="connsiteX3" fmla="*/ 7208767 w 7997284"/>
              <a:gd name="connsiteY3" fmla="*/ 0 h 3054355"/>
              <a:gd name="connsiteX4" fmla="*/ 7997284 w 7997284"/>
              <a:gd name="connsiteY4" fmla="*/ 577532 h 3054355"/>
              <a:gd name="connsiteX5" fmla="*/ 7116747 w 7997284"/>
              <a:gd name="connsiteY5" fmla="*/ 1415316 h 3054355"/>
              <a:gd name="connsiteX6" fmla="*/ 7148072 w 7997284"/>
              <a:gd name="connsiteY6" fmla="*/ 977642 h 3054355"/>
              <a:gd name="connsiteX7" fmla="*/ 4131815 w 7997284"/>
              <a:gd name="connsiteY7" fmla="*/ 1121595 h 3054355"/>
              <a:gd name="connsiteX8" fmla="*/ 30773 w 7997284"/>
              <a:gd name="connsiteY8" fmla="*/ 3009461 h 3054355"/>
              <a:gd name="connsiteX0" fmla="*/ 30773 w 7893638"/>
              <a:gd name="connsiteY0" fmla="*/ 3009461 h 3054355"/>
              <a:gd name="connsiteX1" fmla="*/ 3990329 w 7893638"/>
              <a:gd name="connsiteY1" fmla="*/ 431815 h 3054355"/>
              <a:gd name="connsiteX2" fmla="*/ 7214630 w 7893638"/>
              <a:gd name="connsiteY2" fmla="*/ 379146 h 3054355"/>
              <a:gd name="connsiteX3" fmla="*/ 7208767 w 7893638"/>
              <a:gd name="connsiteY3" fmla="*/ 0 h 3054355"/>
              <a:gd name="connsiteX4" fmla="*/ 7893638 w 7893638"/>
              <a:gd name="connsiteY4" fmla="*/ 733344 h 3054355"/>
              <a:gd name="connsiteX5" fmla="*/ 7116747 w 7893638"/>
              <a:gd name="connsiteY5" fmla="*/ 1415316 h 3054355"/>
              <a:gd name="connsiteX6" fmla="*/ 7148072 w 7893638"/>
              <a:gd name="connsiteY6" fmla="*/ 977642 h 3054355"/>
              <a:gd name="connsiteX7" fmla="*/ 4131815 w 7893638"/>
              <a:gd name="connsiteY7" fmla="*/ 1121595 h 3054355"/>
              <a:gd name="connsiteX8" fmla="*/ 30773 w 7893638"/>
              <a:gd name="connsiteY8" fmla="*/ 3009461 h 3054355"/>
              <a:gd name="connsiteX0" fmla="*/ 30889 w 7880307"/>
              <a:gd name="connsiteY0" fmla="*/ 3010254 h 3055132"/>
              <a:gd name="connsiteX1" fmla="*/ 3976998 w 7880307"/>
              <a:gd name="connsiteY1" fmla="*/ 431815 h 3055132"/>
              <a:gd name="connsiteX2" fmla="*/ 7201299 w 7880307"/>
              <a:gd name="connsiteY2" fmla="*/ 379146 h 3055132"/>
              <a:gd name="connsiteX3" fmla="*/ 7195436 w 7880307"/>
              <a:gd name="connsiteY3" fmla="*/ 0 h 3055132"/>
              <a:gd name="connsiteX4" fmla="*/ 7880307 w 7880307"/>
              <a:gd name="connsiteY4" fmla="*/ 733344 h 3055132"/>
              <a:gd name="connsiteX5" fmla="*/ 7103416 w 7880307"/>
              <a:gd name="connsiteY5" fmla="*/ 1415316 h 3055132"/>
              <a:gd name="connsiteX6" fmla="*/ 7134741 w 7880307"/>
              <a:gd name="connsiteY6" fmla="*/ 977642 h 3055132"/>
              <a:gd name="connsiteX7" fmla="*/ 4118484 w 7880307"/>
              <a:gd name="connsiteY7" fmla="*/ 1121595 h 3055132"/>
              <a:gd name="connsiteX8" fmla="*/ 30889 w 7880307"/>
              <a:gd name="connsiteY8" fmla="*/ 3010254 h 3055132"/>
              <a:gd name="connsiteX0" fmla="*/ 30889 w 7880307"/>
              <a:gd name="connsiteY0" fmla="*/ 3010254 h 3055132"/>
              <a:gd name="connsiteX1" fmla="*/ 3976998 w 7880307"/>
              <a:gd name="connsiteY1" fmla="*/ 431815 h 3055132"/>
              <a:gd name="connsiteX2" fmla="*/ 7201299 w 7880307"/>
              <a:gd name="connsiteY2" fmla="*/ 379146 h 3055132"/>
              <a:gd name="connsiteX3" fmla="*/ 7195436 w 7880307"/>
              <a:gd name="connsiteY3" fmla="*/ 0 h 3055132"/>
              <a:gd name="connsiteX4" fmla="*/ 7880307 w 7880307"/>
              <a:gd name="connsiteY4" fmla="*/ 733344 h 3055132"/>
              <a:gd name="connsiteX5" fmla="*/ 7103416 w 7880307"/>
              <a:gd name="connsiteY5" fmla="*/ 1415316 h 3055132"/>
              <a:gd name="connsiteX6" fmla="*/ 7134741 w 7880307"/>
              <a:gd name="connsiteY6" fmla="*/ 977642 h 3055132"/>
              <a:gd name="connsiteX7" fmla="*/ 4118484 w 7880307"/>
              <a:gd name="connsiteY7" fmla="*/ 1121595 h 3055132"/>
              <a:gd name="connsiteX8" fmla="*/ 30889 w 7880307"/>
              <a:gd name="connsiteY8" fmla="*/ 3010254 h 3055132"/>
              <a:gd name="connsiteX0" fmla="*/ 41614 w 7891032"/>
              <a:gd name="connsiteY0" fmla="*/ 3010254 h 3037220"/>
              <a:gd name="connsiteX1" fmla="*/ 3987723 w 7891032"/>
              <a:gd name="connsiteY1" fmla="*/ 431815 h 3037220"/>
              <a:gd name="connsiteX2" fmla="*/ 7212024 w 7891032"/>
              <a:gd name="connsiteY2" fmla="*/ 379146 h 3037220"/>
              <a:gd name="connsiteX3" fmla="*/ 7206161 w 7891032"/>
              <a:gd name="connsiteY3" fmla="*/ 0 h 3037220"/>
              <a:gd name="connsiteX4" fmla="*/ 7891032 w 7891032"/>
              <a:gd name="connsiteY4" fmla="*/ 733344 h 3037220"/>
              <a:gd name="connsiteX5" fmla="*/ 7114141 w 7891032"/>
              <a:gd name="connsiteY5" fmla="*/ 1415316 h 3037220"/>
              <a:gd name="connsiteX6" fmla="*/ 7145466 w 7891032"/>
              <a:gd name="connsiteY6" fmla="*/ 977642 h 3037220"/>
              <a:gd name="connsiteX7" fmla="*/ 4129209 w 7891032"/>
              <a:gd name="connsiteY7" fmla="*/ 1121595 h 3037220"/>
              <a:gd name="connsiteX8" fmla="*/ 41614 w 7891032"/>
              <a:gd name="connsiteY8" fmla="*/ 3010254 h 3037220"/>
              <a:gd name="connsiteX0" fmla="*/ 45021 w 7894439"/>
              <a:gd name="connsiteY0" fmla="*/ 3010254 h 3039685"/>
              <a:gd name="connsiteX1" fmla="*/ 3991130 w 7894439"/>
              <a:gd name="connsiteY1" fmla="*/ 431815 h 3039685"/>
              <a:gd name="connsiteX2" fmla="*/ 7215431 w 7894439"/>
              <a:gd name="connsiteY2" fmla="*/ 379146 h 3039685"/>
              <a:gd name="connsiteX3" fmla="*/ 7209568 w 7894439"/>
              <a:gd name="connsiteY3" fmla="*/ 0 h 3039685"/>
              <a:gd name="connsiteX4" fmla="*/ 7894439 w 7894439"/>
              <a:gd name="connsiteY4" fmla="*/ 733344 h 3039685"/>
              <a:gd name="connsiteX5" fmla="*/ 7117548 w 7894439"/>
              <a:gd name="connsiteY5" fmla="*/ 1415316 h 3039685"/>
              <a:gd name="connsiteX6" fmla="*/ 7148873 w 7894439"/>
              <a:gd name="connsiteY6" fmla="*/ 977642 h 3039685"/>
              <a:gd name="connsiteX7" fmla="*/ 3852573 w 7894439"/>
              <a:gd name="connsiteY7" fmla="*/ 1293992 h 3039685"/>
              <a:gd name="connsiteX8" fmla="*/ 45021 w 7894439"/>
              <a:gd name="connsiteY8" fmla="*/ 3010254 h 3039685"/>
              <a:gd name="connsiteX0" fmla="*/ 39247 w 7888665"/>
              <a:gd name="connsiteY0" fmla="*/ 3010254 h 3037127"/>
              <a:gd name="connsiteX1" fmla="*/ 3985356 w 7888665"/>
              <a:gd name="connsiteY1" fmla="*/ 431815 h 3037127"/>
              <a:gd name="connsiteX2" fmla="*/ 7209657 w 7888665"/>
              <a:gd name="connsiteY2" fmla="*/ 379146 h 3037127"/>
              <a:gd name="connsiteX3" fmla="*/ 7203794 w 7888665"/>
              <a:gd name="connsiteY3" fmla="*/ 0 h 3037127"/>
              <a:gd name="connsiteX4" fmla="*/ 7888665 w 7888665"/>
              <a:gd name="connsiteY4" fmla="*/ 733344 h 3037127"/>
              <a:gd name="connsiteX5" fmla="*/ 7111774 w 7888665"/>
              <a:gd name="connsiteY5" fmla="*/ 1415316 h 3037127"/>
              <a:gd name="connsiteX6" fmla="*/ 7143099 w 7888665"/>
              <a:gd name="connsiteY6" fmla="*/ 977642 h 3037127"/>
              <a:gd name="connsiteX7" fmla="*/ 4349908 w 7888665"/>
              <a:gd name="connsiteY7" fmla="*/ 1114510 h 3037127"/>
              <a:gd name="connsiteX8" fmla="*/ 39247 w 7888665"/>
              <a:gd name="connsiteY8" fmla="*/ 3010254 h 3037127"/>
              <a:gd name="connsiteX0" fmla="*/ 39247 w 7888665"/>
              <a:gd name="connsiteY0" fmla="*/ 3010254 h 3037127"/>
              <a:gd name="connsiteX1" fmla="*/ 4104017 w 7888665"/>
              <a:gd name="connsiteY1" fmla="*/ 364598 h 3037127"/>
              <a:gd name="connsiteX2" fmla="*/ 7209657 w 7888665"/>
              <a:gd name="connsiteY2" fmla="*/ 379146 h 3037127"/>
              <a:gd name="connsiteX3" fmla="*/ 7203794 w 7888665"/>
              <a:gd name="connsiteY3" fmla="*/ 0 h 3037127"/>
              <a:gd name="connsiteX4" fmla="*/ 7888665 w 7888665"/>
              <a:gd name="connsiteY4" fmla="*/ 733344 h 3037127"/>
              <a:gd name="connsiteX5" fmla="*/ 7111774 w 7888665"/>
              <a:gd name="connsiteY5" fmla="*/ 1415316 h 3037127"/>
              <a:gd name="connsiteX6" fmla="*/ 7143099 w 7888665"/>
              <a:gd name="connsiteY6" fmla="*/ 977642 h 3037127"/>
              <a:gd name="connsiteX7" fmla="*/ 4349908 w 7888665"/>
              <a:gd name="connsiteY7" fmla="*/ 1114510 h 3037127"/>
              <a:gd name="connsiteX8" fmla="*/ 39247 w 7888665"/>
              <a:gd name="connsiteY8" fmla="*/ 3010254 h 3037127"/>
              <a:gd name="connsiteX0" fmla="*/ 39247 w 7888665"/>
              <a:gd name="connsiteY0" fmla="*/ 3120191 h 3147064"/>
              <a:gd name="connsiteX1" fmla="*/ 4104017 w 7888665"/>
              <a:gd name="connsiteY1" fmla="*/ 474535 h 3147064"/>
              <a:gd name="connsiteX2" fmla="*/ 7209657 w 7888665"/>
              <a:gd name="connsiteY2" fmla="*/ 489083 h 3147064"/>
              <a:gd name="connsiteX3" fmla="*/ 7284494 w 7888665"/>
              <a:gd name="connsiteY3" fmla="*/ 0 h 3147064"/>
              <a:gd name="connsiteX4" fmla="*/ 7888665 w 7888665"/>
              <a:gd name="connsiteY4" fmla="*/ 843281 h 3147064"/>
              <a:gd name="connsiteX5" fmla="*/ 7111774 w 7888665"/>
              <a:gd name="connsiteY5" fmla="*/ 1525253 h 3147064"/>
              <a:gd name="connsiteX6" fmla="*/ 7143099 w 7888665"/>
              <a:gd name="connsiteY6" fmla="*/ 1087579 h 3147064"/>
              <a:gd name="connsiteX7" fmla="*/ 4349908 w 7888665"/>
              <a:gd name="connsiteY7" fmla="*/ 1224447 h 3147064"/>
              <a:gd name="connsiteX8" fmla="*/ 39247 w 7888665"/>
              <a:gd name="connsiteY8" fmla="*/ 3120191 h 3147064"/>
              <a:gd name="connsiteX0" fmla="*/ 39247 w 7888665"/>
              <a:gd name="connsiteY0" fmla="*/ 3120191 h 3147064"/>
              <a:gd name="connsiteX1" fmla="*/ 4104017 w 7888665"/>
              <a:gd name="connsiteY1" fmla="*/ 474535 h 3147064"/>
              <a:gd name="connsiteX2" fmla="*/ 7209657 w 7888665"/>
              <a:gd name="connsiteY2" fmla="*/ 489083 h 3147064"/>
              <a:gd name="connsiteX3" fmla="*/ 7284494 w 7888665"/>
              <a:gd name="connsiteY3" fmla="*/ 0 h 3147064"/>
              <a:gd name="connsiteX4" fmla="*/ 7888665 w 7888665"/>
              <a:gd name="connsiteY4" fmla="*/ 843281 h 3147064"/>
              <a:gd name="connsiteX5" fmla="*/ 7111774 w 7888665"/>
              <a:gd name="connsiteY5" fmla="*/ 1525253 h 3147064"/>
              <a:gd name="connsiteX6" fmla="*/ 7143099 w 7888665"/>
              <a:gd name="connsiteY6" fmla="*/ 1087579 h 3147064"/>
              <a:gd name="connsiteX7" fmla="*/ 4349908 w 7888665"/>
              <a:gd name="connsiteY7" fmla="*/ 1224447 h 3147064"/>
              <a:gd name="connsiteX8" fmla="*/ 39247 w 7888665"/>
              <a:gd name="connsiteY8" fmla="*/ 3120191 h 3147064"/>
              <a:gd name="connsiteX0" fmla="*/ 38707 w 7888125"/>
              <a:gd name="connsiteY0" fmla="*/ 3120191 h 3145529"/>
              <a:gd name="connsiteX1" fmla="*/ 4103477 w 7888125"/>
              <a:gd name="connsiteY1" fmla="*/ 474535 h 3145529"/>
              <a:gd name="connsiteX2" fmla="*/ 7209117 w 7888125"/>
              <a:gd name="connsiteY2" fmla="*/ 489083 h 3145529"/>
              <a:gd name="connsiteX3" fmla="*/ 7283954 w 7888125"/>
              <a:gd name="connsiteY3" fmla="*/ 0 h 3145529"/>
              <a:gd name="connsiteX4" fmla="*/ 7888125 w 7888125"/>
              <a:gd name="connsiteY4" fmla="*/ 843281 h 3145529"/>
              <a:gd name="connsiteX5" fmla="*/ 7111234 w 7888125"/>
              <a:gd name="connsiteY5" fmla="*/ 1525253 h 3145529"/>
              <a:gd name="connsiteX6" fmla="*/ 7142559 w 7888125"/>
              <a:gd name="connsiteY6" fmla="*/ 1087579 h 3145529"/>
              <a:gd name="connsiteX7" fmla="*/ 4403966 w 7888125"/>
              <a:gd name="connsiteY7" fmla="*/ 1099476 h 3145529"/>
              <a:gd name="connsiteX8" fmla="*/ 38707 w 7888125"/>
              <a:gd name="connsiteY8" fmla="*/ 3120191 h 3145529"/>
              <a:gd name="connsiteX0" fmla="*/ 40829 w 7683819"/>
              <a:gd name="connsiteY0" fmla="*/ 3280798 h 3304403"/>
              <a:gd name="connsiteX1" fmla="*/ 3899171 w 7683819"/>
              <a:gd name="connsiteY1" fmla="*/ 474535 h 3304403"/>
              <a:gd name="connsiteX2" fmla="*/ 7004811 w 7683819"/>
              <a:gd name="connsiteY2" fmla="*/ 489083 h 3304403"/>
              <a:gd name="connsiteX3" fmla="*/ 7079648 w 7683819"/>
              <a:gd name="connsiteY3" fmla="*/ 0 h 3304403"/>
              <a:gd name="connsiteX4" fmla="*/ 7683819 w 7683819"/>
              <a:gd name="connsiteY4" fmla="*/ 843281 h 3304403"/>
              <a:gd name="connsiteX5" fmla="*/ 6906928 w 7683819"/>
              <a:gd name="connsiteY5" fmla="*/ 1525253 h 3304403"/>
              <a:gd name="connsiteX6" fmla="*/ 6938253 w 7683819"/>
              <a:gd name="connsiteY6" fmla="*/ 1087579 h 3304403"/>
              <a:gd name="connsiteX7" fmla="*/ 4199660 w 7683819"/>
              <a:gd name="connsiteY7" fmla="*/ 1099476 h 3304403"/>
              <a:gd name="connsiteX8" fmla="*/ 40829 w 7683819"/>
              <a:gd name="connsiteY8" fmla="*/ 3280798 h 3304403"/>
              <a:gd name="connsiteX0" fmla="*/ 43175 w 7481270"/>
              <a:gd name="connsiteY0" fmla="*/ 3124210 h 3149502"/>
              <a:gd name="connsiteX1" fmla="*/ 3696622 w 7481270"/>
              <a:gd name="connsiteY1" fmla="*/ 474535 h 3149502"/>
              <a:gd name="connsiteX2" fmla="*/ 6802262 w 7481270"/>
              <a:gd name="connsiteY2" fmla="*/ 489083 h 3149502"/>
              <a:gd name="connsiteX3" fmla="*/ 6877099 w 7481270"/>
              <a:gd name="connsiteY3" fmla="*/ 0 h 3149502"/>
              <a:gd name="connsiteX4" fmla="*/ 7481270 w 7481270"/>
              <a:gd name="connsiteY4" fmla="*/ 843281 h 3149502"/>
              <a:gd name="connsiteX5" fmla="*/ 6704379 w 7481270"/>
              <a:gd name="connsiteY5" fmla="*/ 1525253 h 3149502"/>
              <a:gd name="connsiteX6" fmla="*/ 6735704 w 7481270"/>
              <a:gd name="connsiteY6" fmla="*/ 1087579 h 3149502"/>
              <a:gd name="connsiteX7" fmla="*/ 3997111 w 7481270"/>
              <a:gd name="connsiteY7" fmla="*/ 1099476 h 3149502"/>
              <a:gd name="connsiteX8" fmla="*/ 43175 w 7481270"/>
              <a:gd name="connsiteY8" fmla="*/ 3124210 h 3149502"/>
              <a:gd name="connsiteX0" fmla="*/ 43222 w 7481317"/>
              <a:gd name="connsiteY0" fmla="*/ 3124210 h 3148966"/>
              <a:gd name="connsiteX1" fmla="*/ 3696669 w 7481317"/>
              <a:gd name="connsiteY1" fmla="*/ 474535 h 3148966"/>
              <a:gd name="connsiteX2" fmla="*/ 6802309 w 7481317"/>
              <a:gd name="connsiteY2" fmla="*/ 489083 h 3148966"/>
              <a:gd name="connsiteX3" fmla="*/ 6877146 w 7481317"/>
              <a:gd name="connsiteY3" fmla="*/ 0 h 3148966"/>
              <a:gd name="connsiteX4" fmla="*/ 7481317 w 7481317"/>
              <a:gd name="connsiteY4" fmla="*/ 843281 h 3148966"/>
              <a:gd name="connsiteX5" fmla="*/ 6704426 w 7481317"/>
              <a:gd name="connsiteY5" fmla="*/ 1525253 h 3148966"/>
              <a:gd name="connsiteX6" fmla="*/ 6735751 w 7481317"/>
              <a:gd name="connsiteY6" fmla="*/ 1087579 h 3148966"/>
              <a:gd name="connsiteX7" fmla="*/ 3993210 w 7481317"/>
              <a:gd name="connsiteY7" fmla="*/ 1052015 h 3148966"/>
              <a:gd name="connsiteX8" fmla="*/ 43222 w 7481317"/>
              <a:gd name="connsiteY8" fmla="*/ 3124210 h 3148966"/>
              <a:gd name="connsiteX0" fmla="*/ 44070 w 7482165"/>
              <a:gd name="connsiteY0" fmla="*/ 3124210 h 3165691"/>
              <a:gd name="connsiteX1" fmla="*/ 3697517 w 7482165"/>
              <a:gd name="connsiteY1" fmla="*/ 474535 h 3165691"/>
              <a:gd name="connsiteX2" fmla="*/ 6803157 w 7482165"/>
              <a:gd name="connsiteY2" fmla="*/ 489083 h 3165691"/>
              <a:gd name="connsiteX3" fmla="*/ 6877994 w 7482165"/>
              <a:gd name="connsiteY3" fmla="*/ 0 h 3165691"/>
              <a:gd name="connsiteX4" fmla="*/ 7482165 w 7482165"/>
              <a:gd name="connsiteY4" fmla="*/ 843281 h 3165691"/>
              <a:gd name="connsiteX5" fmla="*/ 6705274 w 7482165"/>
              <a:gd name="connsiteY5" fmla="*/ 1525253 h 3165691"/>
              <a:gd name="connsiteX6" fmla="*/ 6736599 w 7482165"/>
              <a:gd name="connsiteY6" fmla="*/ 1087579 h 3165691"/>
              <a:gd name="connsiteX7" fmla="*/ 3994058 w 7482165"/>
              <a:gd name="connsiteY7" fmla="*/ 1052015 h 3165691"/>
              <a:gd name="connsiteX8" fmla="*/ 1833052 w 7482165"/>
              <a:gd name="connsiteY8" fmla="*/ 1961236 h 3165691"/>
              <a:gd name="connsiteX9" fmla="*/ 44070 w 7482165"/>
              <a:gd name="connsiteY9" fmla="*/ 3124210 h 3165691"/>
              <a:gd name="connsiteX0" fmla="*/ 44070 w 7482165"/>
              <a:gd name="connsiteY0" fmla="*/ 3124210 h 3165691"/>
              <a:gd name="connsiteX1" fmla="*/ 1463673 w 7482165"/>
              <a:gd name="connsiteY1" fmla="*/ 1818007 h 3165691"/>
              <a:gd name="connsiteX2" fmla="*/ 3697517 w 7482165"/>
              <a:gd name="connsiteY2" fmla="*/ 474535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05274 w 7482165"/>
              <a:gd name="connsiteY6" fmla="*/ 1525253 h 3165691"/>
              <a:gd name="connsiteX7" fmla="*/ 6736599 w 7482165"/>
              <a:gd name="connsiteY7" fmla="*/ 1087579 h 3165691"/>
              <a:gd name="connsiteX8" fmla="*/ 3994058 w 7482165"/>
              <a:gd name="connsiteY8" fmla="*/ 1052015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463673 w 7482165"/>
              <a:gd name="connsiteY1" fmla="*/ 1818007 h 3165691"/>
              <a:gd name="connsiteX2" fmla="*/ 3697517 w 7482165"/>
              <a:gd name="connsiteY2" fmla="*/ 474535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05274 w 7482165"/>
              <a:gd name="connsiteY6" fmla="*/ 1525253 h 3165691"/>
              <a:gd name="connsiteX7" fmla="*/ 6736599 w 7482165"/>
              <a:gd name="connsiteY7" fmla="*/ 1087579 h 3165691"/>
              <a:gd name="connsiteX8" fmla="*/ 3994058 w 7482165"/>
              <a:gd name="connsiteY8" fmla="*/ 1052015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06867 w 7482165"/>
              <a:gd name="connsiteY1" fmla="*/ 1678021 h 3165691"/>
              <a:gd name="connsiteX2" fmla="*/ 3697517 w 7482165"/>
              <a:gd name="connsiteY2" fmla="*/ 474535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05274 w 7482165"/>
              <a:gd name="connsiteY6" fmla="*/ 1525253 h 3165691"/>
              <a:gd name="connsiteX7" fmla="*/ 6736599 w 7482165"/>
              <a:gd name="connsiteY7" fmla="*/ 1087579 h 3165691"/>
              <a:gd name="connsiteX8" fmla="*/ 3994058 w 7482165"/>
              <a:gd name="connsiteY8" fmla="*/ 1052015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97517 w 7482165"/>
              <a:gd name="connsiteY2" fmla="*/ 474535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05274 w 7482165"/>
              <a:gd name="connsiteY6" fmla="*/ 1525253 h 3165691"/>
              <a:gd name="connsiteX7" fmla="*/ 6736599 w 7482165"/>
              <a:gd name="connsiteY7" fmla="*/ 1087579 h 3165691"/>
              <a:gd name="connsiteX8" fmla="*/ 3994058 w 7482165"/>
              <a:gd name="connsiteY8" fmla="*/ 1052015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05274 w 7482165"/>
              <a:gd name="connsiteY6" fmla="*/ 1525253 h 3165691"/>
              <a:gd name="connsiteX7" fmla="*/ 6736599 w 7482165"/>
              <a:gd name="connsiteY7" fmla="*/ 1087579 h 3165691"/>
              <a:gd name="connsiteX8" fmla="*/ 3994058 w 7482165"/>
              <a:gd name="connsiteY8" fmla="*/ 1052015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05274 w 7482165"/>
              <a:gd name="connsiteY6" fmla="*/ 1525253 h 3165691"/>
              <a:gd name="connsiteX7" fmla="*/ 6736599 w 7482165"/>
              <a:gd name="connsiteY7" fmla="*/ 1087579 h 3165691"/>
              <a:gd name="connsiteX8" fmla="*/ 3498069 w 7482165"/>
              <a:gd name="connsiteY8" fmla="*/ 1225170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05274 w 7482165"/>
              <a:gd name="connsiteY6" fmla="*/ 1525253 h 3165691"/>
              <a:gd name="connsiteX7" fmla="*/ 6736599 w 7482165"/>
              <a:gd name="connsiteY7" fmla="*/ 1087579 h 3165691"/>
              <a:gd name="connsiteX8" fmla="*/ 3580337 w 7482165"/>
              <a:gd name="connsiteY8" fmla="*/ 1203034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13186 w 7482165"/>
              <a:gd name="connsiteY6" fmla="*/ 1505479 h 3165691"/>
              <a:gd name="connsiteX7" fmla="*/ 6736599 w 7482165"/>
              <a:gd name="connsiteY7" fmla="*/ 1087579 h 3165691"/>
              <a:gd name="connsiteX8" fmla="*/ 3580337 w 7482165"/>
              <a:gd name="connsiteY8" fmla="*/ 1203034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03157 w 7482165"/>
              <a:gd name="connsiteY3" fmla="*/ 48908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13186 w 7482165"/>
              <a:gd name="connsiteY6" fmla="*/ 1505479 h 3165691"/>
              <a:gd name="connsiteX7" fmla="*/ 6757148 w 7482165"/>
              <a:gd name="connsiteY7" fmla="*/ 1196742 h 3165691"/>
              <a:gd name="connsiteX8" fmla="*/ 3580337 w 7482165"/>
              <a:gd name="connsiteY8" fmla="*/ 1203034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24534 w 7482165"/>
              <a:gd name="connsiteY3" fmla="*/ 355406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13186 w 7482165"/>
              <a:gd name="connsiteY6" fmla="*/ 1505479 h 3165691"/>
              <a:gd name="connsiteX7" fmla="*/ 6757148 w 7482165"/>
              <a:gd name="connsiteY7" fmla="*/ 1196742 h 3165691"/>
              <a:gd name="connsiteX8" fmla="*/ 3580337 w 7482165"/>
              <a:gd name="connsiteY8" fmla="*/ 1203034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39568 w 7482165"/>
              <a:gd name="connsiteY3" fmla="*/ 329305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13186 w 7482165"/>
              <a:gd name="connsiteY6" fmla="*/ 1505479 h 3165691"/>
              <a:gd name="connsiteX7" fmla="*/ 6757148 w 7482165"/>
              <a:gd name="connsiteY7" fmla="*/ 1196742 h 3165691"/>
              <a:gd name="connsiteX8" fmla="*/ 3580337 w 7482165"/>
              <a:gd name="connsiteY8" fmla="*/ 1203034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39568 w 7482165"/>
              <a:gd name="connsiteY3" fmla="*/ 329305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13186 w 7482165"/>
              <a:gd name="connsiteY6" fmla="*/ 1505479 h 3165691"/>
              <a:gd name="connsiteX7" fmla="*/ 6786421 w 7482165"/>
              <a:gd name="connsiteY7" fmla="*/ 1157987 h 3165691"/>
              <a:gd name="connsiteX8" fmla="*/ 3580337 w 7482165"/>
              <a:gd name="connsiteY8" fmla="*/ 1203034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  <a:gd name="connsiteX0" fmla="*/ 44070 w 7482165"/>
              <a:gd name="connsiteY0" fmla="*/ 3124210 h 3165691"/>
              <a:gd name="connsiteX1" fmla="*/ 1630606 w 7482165"/>
              <a:gd name="connsiteY1" fmla="*/ 1618699 h 3165691"/>
              <a:gd name="connsiteX2" fmla="*/ 3637384 w 7482165"/>
              <a:gd name="connsiteY2" fmla="*/ 578939 h 3165691"/>
              <a:gd name="connsiteX3" fmla="*/ 6855377 w 7482165"/>
              <a:gd name="connsiteY3" fmla="*/ 404453 h 3165691"/>
              <a:gd name="connsiteX4" fmla="*/ 6877994 w 7482165"/>
              <a:gd name="connsiteY4" fmla="*/ 0 h 3165691"/>
              <a:gd name="connsiteX5" fmla="*/ 7482165 w 7482165"/>
              <a:gd name="connsiteY5" fmla="*/ 843281 h 3165691"/>
              <a:gd name="connsiteX6" fmla="*/ 6713186 w 7482165"/>
              <a:gd name="connsiteY6" fmla="*/ 1505479 h 3165691"/>
              <a:gd name="connsiteX7" fmla="*/ 6786421 w 7482165"/>
              <a:gd name="connsiteY7" fmla="*/ 1157987 h 3165691"/>
              <a:gd name="connsiteX8" fmla="*/ 3580337 w 7482165"/>
              <a:gd name="connsiteY8" fmla="*/ 1203034 h 3165691"/>
              <a:gd name="connsiteX9" fmla="*/ 1833052 w 7482165"/>
              <a:gd name="connsiteY9" fmla="*/ 1961236 h 3165691"/>
              <a:gd name="connsiteX10" fmla="*/ 44070 w 7482165"/>
              <a:gd name="connsiteY10" fmla="*/ 3124210 h 31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82165" h="3165691">
                <a:moveTo>
                  <a:pt x="44070" y="3124210"/>
                </a:moveTo>
                <a:cubicBezTo>
                  <a:pt x="-9057" y="3109832"/>
                  <a:pt x="1021698" y="2060311"/>
                  <a:pt x="1630606" y="1618699"/>
                </a:cubicBezTo>
                <a:cubicBezTo>
                  <a:pt x="2288561" y="1146247"/>
                  <a:pt x="2755906" y="809920"/>
                  <a:pt x="3637384" y="578939"/>
                </a:cubicBezTo>
                <a:cubicBezTo>
                  <a:pt x="4518862" y="347958"/>
                  <a:pt x="6361571" y="364238"/>
                  <a:pt x="6855377" y="404453"/>
                </a:cubicBezTo>
                <a:cubicBezTo>
                  <a:pt x="6853423" y="278071"/>
                  <a:pt x="6879948" y="126382"/>
                  <a:pt x="6877994" y="0"/>
                </a:cubicBezTo>
                <a:lnTo>
                  <a:pt x="7482165" y="843281"/>
                </a:lnTo>
                <a:lnTo>
                  <a:pt x="6713186" y="1505479"/>
                </a:lnTo>
                <a:lnTo>
                  <a:pt x="6786421" y="1157987"/>
                </a:lnTo>
                <a:cubicBezTo>
                  <a:pt x="6250562" y="1149501"/>
                  <a:pt x="4748081" y="967885"/>
                  <a:pt x="3580337" y="1203034"/>
                </a:cubicBezTo>
                <a:cubicBezTo>
                  <a:pt x="2759781" y="1366441"/>
                  <a:pt x="2491383" y="1615870"/>
                  <a:pt x="1833052" y="1961236"/>
                </a:cubicBezTo>
                <a:cubicBezTo>
                  <a:pt x="1174721" y="2306602"/>
                  <a:pt x="-269973" y="3389791"/>
                  <a:pt x="44070" y="31242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9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55497">
            <a:off x="6868713" y="2079006"/>
            <a:ext cx="862811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3847935"/>
              </p:ext>
            </p:extLst>
          </p:nvPr>
        </p:nvGraphicFramePr>
        <p:xfrm>
          <a:off x="-63405" y="84124"/>
          <a:ext cx="8775510" cy="229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01" name="Tartalom helye 2"/>
          <p:cNvSpPr txBox="1">
            <a:spLocks/>
          </p:cNvSpPr>
          <p:nvPr/>
        </p:nvSpPr>
        <p:spPr bwMode="auto">
          <a:xfrm>
            <a:off x="787401" y="3277251"/>
            <a:ext cx="2544763" cy="14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207963" indent="-206375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209550" indent="70485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412750" indent="-201613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414338" indent="1414463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8715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13287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17859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22431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hu-HU" altLang="hu-HU" sz="1200" b="1" dirty="0"/>
              <a:t>Egységes KIF üzemirányítási kultúra kialakítása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Rendezett naplózási funkciók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Vizuális támogatás, térképi megjelenítések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Érintett fogyasztói szám meghatározás </a:t>
            </a:r>
            <a:r>
              <a:rPr lang="hu-HU" altLang="hu-HU" sz="1200" b="1" dirty="0" err="1"/>
              <a:t>INIS-ből</a:t>
            </a:r>
            <a:endParaRPr lang="hu-HU" altLang="hu-HU" sz="1200" b="1" dirty="0"/>
          </a:p>
        </p:txBody>
      </p:sp>
      <p:sp>
        <p:nvSpPr>
          <p:cNvPr id="108" name="Lekerekített téglalap 107"/>
          <p:cNvSpPr/>
          <p:nvPr/>
        </p:nvSpPr>
        <p:spPr>
          <a:xfrm>
            <a:off x="3466520" y="2436564"/>
            <a:ext cx="2427287" cy="179253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 err="1">
              <a:solidFill>
                <a:srgbClr val="000000"/>
              </a:solidFill>
            </a:endParaRPr>
          </a:p>
        </p:txBody>
      </p:sp>
      <p:sp>
        <p:nvSpPr>
          <p:cNvPr id="110" name="Lekerekített téglalap 109"/>
          <p:cNvSpPr/>
          <p:nvPr/>
        </p:nvSpPr>
        <p:spPr>
          <a:xfrm>
            <a:off x="6052344" y="2967598"/>
            <a:ext cx="2495550" cy="188970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 err="1">
              <a:solidFill>
                <a:srgbClr val="000000"/>
              </a:solidFill>
            </a:endParaRPr>
          </a:p>
        </p:txBody>
      </p:sp>
      <p:sp>
        <p:nvSpPr>
          <p:cNvPr id="4104" name="Cím 1"/>
          <p:cNvSpPr>
            <a:spLocks noGrp="1"/>
          </p:cNvSpPr>
          <p:nvPr>
            <p:ph type="title"/>
          </p:nvPr>
        </p:nvSpPr>
        <p:spPr>
          <a:xfrm>
            <a:off x="481013" y="386120"/>
            <a:ext cx="2624137" cy="457623"/>
          </a:xfrm>
        </p:spPr>
        <p:txBody>
          <a:bodyPr/>
          <a:lstStyle/>
          <a:p>
            <a:r>
              <a:rPr lang="hu-HU" altLang="hu-HU" dirty="0" smtClean="0"/>
              <a:t>KIF üzemirányítás</a:t>
            </a:r>
            <a:br>
              <a:rPr lang="hu-HU" altLang="hu-HU" dirty="0" smtClean="0"/>
            </a:br>
            <a:r>
              <a:rPr lang="hu-HU" altLang="hu-HU" dirty="0" smtClean="0"/>
              <a:t>fejlesztése</a:t>
            </a:r>
          </a:p>
        </p:txBody>
      </p:sp>
      <p:sp>
        <p:nvSpPr>
          <p:cNvPr id="21" name="Ellipszis 20"/>
          <p:cNvSpPr/>
          <p:nvPr/>
        </p:nvSpPr>
        <p:spPr>
          <a:xfrm>
            <a:off x="4160838" y="4266338"/>
            <a:ext cx="172800" cy="1728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334674"/>
              <a:satOff val="-42220"/>
              <a:lumOff val="34543"/>
              <a:alphaOff val="0"/>
            </a:schemeClr>
          </a:fillRef>
          <a:effectRef idx="0">
            <a:schemeClr val="accent1">
              <a:shade val="50000"/>
              <a:hueOff val="334674"/>
              <a:satOff val="-42220"/>
              <a:lumOff val="34543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Lekerekített téglalap 14"/>
          <p:cNvSpPr/>
          <p:nvPr/>
        </p:nvSpPr>
        <p:spPr>
          <a:xfrm>
            <a:off x="890588" y="2009253"/>
            <a:ext cx="2425700" cy="650683"/>
          </a:xfrm>
          <a:prstGeom prst="roundRect">
            <a:avLst/>
          </a:prstGeom>
          <a:noFill/>
          <a:ln>
            <a:solidFill>
              <a:srgbClr val="E28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 err="1">
              <a:solidFill>
                <a:srgbClr val="000000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3443288" y="1308517"/>
            <a:ext cx="2425700" cy="948615"/>
          </a:xfrm>
          <a:prstGeom prst="roundRect">
            <a:avLst/>
          </a:prstGeom>
          <a:noFill/>
          <a:ln>
            <a:solidFill>
              <a:srgbClr val="E28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 err="1">
              <a:solidFill>
                <a:srgbClr val="000000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6011863" y="1010585"/>
            <a:ext cx="2493962" cy="900946"/>
          </a:xfrm>
          <a:prstGeom prst="roundRect">
            <a:avLst/>
          </a:prstGeom>
          <a:noFill/>
          <a:ln>
            <a:solidFill>
              <a:srgbClr val="E28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 err="1">
              <a:solidFill>
                <a:srgbClr val="000000"/>
              </a:solidFill>
            </a:endParaRPr>
          </a:p>
        </p:txBody>
      </p:sp>
      <p:sp>
        <p:nvSpPr>
          <p:cNvPr id="4109" name="Tartalom helye 2"/>
          <p:cNvSpPr txBox="1">
            <a:spLocks/>
          </p:cNvSpPr>
          <p:nvPr/>
        </p:nvSpPr>
        <p:spPr bwMode="auto">
          <a:xfrm>
            <a:off x="898525" y="2143918"/>
            <a:ext cx="2414588" cy="6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207963" indent="-206375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209550" indent="70485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412750" indent="-201613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414338" indent="1414463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8715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13287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17859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22431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hu-HU" altLang="hu-HU" sz="1200" b="1" dirty="0"/>
              <a:t>Nem lesz „elfelejtett” ügy!</a:t>
            </a:r>
          </a:p>
          <a:p>
            <a:pPr lvl="1">
              <a:lnSpc>
                <a:spcPct val="100000"/>
              </a:lnSpc>
            </a:pPr>
            <a:endParaRPr lang="hu-HU" altLang="hu-HU" sz="1200" b="1" dirty="0"/>
          </a:p>
        </p:txBody>
      </p:sp>
      <p:sp>
        <p:nvSpPr>
          <p:cNvPr id="4110" name="Tartalom helye 2"/>
          <p:cNvSpPr txBox="1">
            <a:spLocks/>
          </p:cNvSpPr>
          <p:nvPr/>
        </p:nvSpPr>
        <p:spPr bwMode="auto">
          <a:xfrm>
            <a:off x="3455989" y="1308517"/>
            <a:ext cx="2554287" cy="8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207963" indent="-206375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209550" indent="70485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412750" indent="-201613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414338" indent="1414463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8715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13287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17859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22431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hu-HU" altLang="hu-HU" sz="1200" b="1" dirty="0"/>
              <a:t>Integrált megoldások a nagyobb ügyfélélményért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Kisebb fogyasztói zavartatás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Fókusz a KIF hibaelhárításra</a:t>
            </a:r>
          </a:p>
        </p:txBody>
      </p:sp>
      <p:sp>
        <p:nvSpPr>
          <p:cNvPr id="4111" name="AutoShape 11" descr="Képtalálat a következ&amp;odblac;re: „eon”"/>
          <p:cNvSpPr>
            <a:spLocks noChangeAspect="1" noChangeArrowheads="1"/>
          </p:cNvSpPr>
          <p:nvPr/>
        </p:nvSpPr>
        <p:spPr bwMode="auto">
          <a:xfrm>
            <a:off x="176213" y="-137048"/>
            <a:ext cx="304800" cy="2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hu-HU" altLang="hu-HU">
              <a:solidFill>
                <a:srgbClr val="FF0000"/>
              </a:solidFill>
            </a:endParaRPr>
          </a:p>
        </p:txBody>
      </p:sp>
      <p:sp>
        <p:nvSpPr>
          <p:cNvPr id="4112" name="AutoShape 13" descr="Képtalálat a következ&amp;odblac;re: „eon”"/>
          <p:cNvSpPr>
            <a:spLocks noChangeAspect="1" noChangeArrowheads="1"/>
          </p:cNvSpPr>
          <p:nvPr/>
        </p:nvSpPr>
        <p:spPr bwMode="auto">
          <a:xfrm>
            <a:off x="328613" y="-22643"/>
            <a:ext cx="304800" cy="2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hu-HU" altLang="hu-HU">
              <a:solidFill>
                <a:srgbClr val="FF0000"/>
              </a:solidFill>
            </a:endParaRPr>
          </a:p>
        </p:txBody>
      </p:sp>
      <p:sp>
        <p:nvSpPr>
          <p:cNvPr id="4113" name="Szövegdoboz 8"/>
          <p:cNvSpPr txBox="1">
            <a:spLocks noChangeArrowheads="1"/>
          </p:cNvSpPr>
          <p:nvPr/>
        </p:nvSpPr>
        <p:spPr bwMode="auto">
          <a:xfrm>
            <a:off x="6127498" y="468166"/>
            <a:ext cx="889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hu-HU" altLang="hu-HU" sz="1800" b="1" i="1" dirty="0">
                <a:solidFill>
                  <a:schemeClr val="bg1"/>
                </a:solidFill>
              </a:rPr>
              <a:t>Ügyfé</a:t>
            </a:r>
            <a:r>
              <a:rPr lang="hu-HU" altLang="hu-HU" b="1" i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0" name="Ellipszis 19"/>
          <p:cNvSpPr/>
          <p:nvPr/>
        </p:nvSpPr>
        <p:spPr>
          <a:xfrm>
            <a:off x="2329180" y="4742104"/>
            <a:ext cx="108000" cy="108000"/>
          </a:xfrm>
          <a:prstGeom prst="ellipse">
            <a:avLst/>
          </a:prstGeom>
          <a:solidFill>
            <a:schemeClr val="bg1">
              <a:lumMod val="50000"/>
              <a:alpha val="5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Lekerekített téglalap 104"/>
          <p:cNvSpPr/>
          <p:nvPr/>
        </p:nvSpPr>
        <p:spPr>
          <a:xfrm>
            <a:off x="787401" y="3212968"/>
            <a:ext cx="2544763" cy="150608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dirty="0" err="1">
              <a:solidFill>
                <a:srgbClr val="000000"/>
              </a:solidFill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6572492" y="2706323"/>
            <a:ext cx="247967" cy="238346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50000"/>
              <a:hueOff val="334674"/>
              <a:satOff val="-42220"/>
              <a:lumOff val="34543"/>
              <a:alphaOff val="0"/>
            </a:schemeClr>
          </a:fillRef>
          <a:effectRef idx="0">
            <a:schemeClr val="accent1">
              <a:shade val="50000"/>
              <a:hueOff val="334674"/>
              <a:satOff val="-42220"/>
              <a:lumOff val="34543"/>
              <a:alphaOff val="0"/>
            </a:schemeClr>
          </a:effectRef>
          <a:fontRef idx="minor">
            <a:schemeClr val="lt1"/>
          </a:fontRef>
        </p:style>
      </p:sp>
      <p:sp>
        <p:nvSpPr>
          <p:cNvPr id="4117" name="Tartalom helye 2"/>
          <p:cNvSpPr txBox="1">
            <a:spLocks/>
          </p:cNvSpPr>
          <p:nvPr/>
        </p:nvSpPr>
        <p:spPr bwMode="auto">
          <a:xfrm>
            <a:off x="6027738" y="1141675"/>
            <a:ext cx="2544762" cy="87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207963" indent="-206375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209550" indent="70485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412750" indent="-201613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414338" indent="1414463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8715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13287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17859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22431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hu-HU" altLang="hu-HU" sz="1200" b="1"/>
              <a:t>Dolgozunk a hiba elhárításán mire az ügyfél észreveszi!</a:t>
            </a:r>
          </a:p>
        </p:txBody>
      </p:sp>
      <p:sp>
        <p:nvSpPr>
          <p:cNvPr id="4118" name="Tartalom helye 2"/>
          <p:cNvSpPr txBox="1">
            <a:spLocks/>
          </p:cNvSpPr>
          <p:nvPr/>
        </p:nvSpPr>
        <p:spPr bwMode="auto">
          <a:xfrm>
            <a:off x="3466520" y="2512751"/>
            <a:ext cx="2533650" cy="129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207963" indent="-206375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209550" indent="70485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412750" indent="-201613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414338" indent="1414463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8715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13287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17859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22431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</a:pPr>
            <a:r>
              <a:rPr lang="hu-HU" altLang="hu-HU" sz="1200" b="1" dirty="0"/>
              <a:t>Korszerű naplózási funkciók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GSZ riasztások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Meteorológiai előriasztás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Fogyasztó-hálózat összerendelés, MEKH elvárásnak való megfelelés</a:t>
            </a:r>
          </a:p>
          <a:p>
            <a:pPr lvl="1">
              <a:lnSpc>
                <a:spcPct val="100000"/>
              </a:lnSpc>
            </a:pPr>
            <a:r>
              <a:rPr lang="hu-HU" altLang="hu-HU" sz="1200" b="1" dirty="0"/>
              <a:t>Integrált rendszer, automatikus interfészekkel</a:t>
            </a:r>
            <a:endParaRPr lang="hu-HU" altLang="hu-HU" sz="1800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 bwMode="auto">
          <a:xfrm>
            <a:off x="6076950" y="2967598"/>
            <a:ext cx="2540000" cy="154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 marL="342900" indent="-34290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1pPr>
            <a:lvl2pPr marL="207963" indent="-206375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2pPr>
            <a:lvl3pPr marL="209550" indent="704850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3pPr>
            <a:lvl4pPr marL="412750" indent="-201613" eaLnBrk="0" hangingPunct="0">
              <a:lnSpc>
                <a:spcPts val="2400"/>
              </a:lnSpc>
              <a:buClr>
                <a:srgbClr val="F21C0A"/>
              </a:buClr>
              <a:buFont typeface="Wingdings" pitchFamily="2" charset="2"/>
              <a:buChar char=""/>
              <a:defRPr>
                <a:solidFill>
                  <a:schemeClr val="tx1"/>
                </a:solidFill>
                <a:latin typeface="Arial" charset="0"/>
              </a:defRPr>
            </a:lvl4pPr>
            <a:lvl5pPr marL="414338" indent="1414463" eaLnBrk="0" hangingPunct="0">
              <a:lnSpc>
                <a:spcPts val="2400"/>
              </a:lnSpc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5pPr>
            <a:lvl6pPr marL="8715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13287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17859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2243138" indent="1414463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588" lvl="1" indent="0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hu-HU" altLang="hu-HU" sz="1200" b="1" dirty="0" smtClean="0"/>
              <a:t> A II. fázisban elért eredményeken túlmenően:</a:t>
            </a:r>
          </a:p>
          <a:p>
            <a:pPr lvl="1">
              <a:lnSpc>
                <a:spcPct val="100000"/>
              </a:lnSpc>
              <a:defRPr/>
            </a:pPr>
            <a:r>
              <a:rPr lang="hu-HU" sz="1200" b="1" dirty="0" smtClean="0"/>
              <a:t>Intelligens </a:t>
            </a:r>
            <a:r>
              <a:rPr lang="hu-HU" sz="1200" b="1" dirty="0"/>
              <a:t>hálózat-üzemeltetési </a:t>
            </a:r>
            <a:r>
              <a:rPr lang="hu-HU" sz="1200" b="1" dirty="0" smtClean="0"/>
              <a:t>megoldások</a:t>
            </a:r>
          </a:p>
          <a:p>
            <a:pPr lvl="1">
              <a:lnSpc>
                <a:spcPct val="100000"/>
              </a:lnSpc>
              <a:defRPr/>
            </a:pPr>
            <a:r>
              <a:rPr lang="hu-HU" altLang="hu-HU" sz="1200" b="1" dirty="0" smtClean="0"/>
              <a:t>Együttműködés </a:t>
            </a:r>
            <a:r>
              <a:rPr lang="hu-HU" altLang="hu-HU" sz="1200" b="1" dirty="0"/>
              <a:t>az </a:t>
            </a:r>
            <a:r>
              <a:rPr lang="hu-HU" altLang="hu-HU" sz="1200" b="1" dirty="0" err="1" smtClean="0"/>
              <a:t>MCF-el</a:t>
            </a:r>
            <a:endParaRPr lang="hu-HU" altLang="hu-HU" sz="1200" b="1" dirty="0" smtClean="0"/>
          </a:p>
          <a:p>
            <a:pPr lvl="1">
              <a:lnSpc>
                <a:spcPct val="100000"/>
              </a:lnSpc>
              <a:defRPr/>
            </a:pPr>
            <a:r>
              <a:rPr lang="hu-HU" altLang="hu-HU" sz="1200" b="1" dirty="0" smtClean="0"/>
              <a:t>Mérési állapotinformációk felhasználása  a működésben</a:t>
            </a:r>
          </a:p>
          <a:p>
            <a:pPr lvl="1">
              <a:lnSpc>
                <a:spcPct val="100000"/>
              </a:lnSpc>
              <a:defRPr/>
            </a:pPr>
            <a:r>
              <a:rPr lang="hu-HU" altLang="hu-HU" sz="1200" b="1" dirty="0" smtClean="0"/>
              <a:t>KIF hálózat aktív elemeinek kezelése</a:t>
            </a:r>
            <a:endParaRPr lang="hu-HU" altLang="hu-HU" sz="1800" dirty="0" smtClean="0"/>
          </a:p>
        </p:txBody>
      </p:sp>
    </p:spTree>
    <p:extLst>
      <p:ext uri="{BB962C8B-B14F-4D97-AF65-F5344CB8AC3E}">
        <p14:creationId xmlns:p14="http://schemas.microsoft.com/office/powerpoint/2010/main" val="16043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on Enjoyment Template">
  <a:themeElements>
    <a:clrScheme name="Benutzerdefiniert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Benutzerdefiniert 10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2.xml><?xml version="1.0" encoding="utf-8"?>
<a:theme xmlns:a="http://schemas.openxmlformats.org/drawingml/2006/main" name="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EON_PPT-Template_Enjoyment_12</Template>
  <TotalTime>0</TotalTime>
  <Words>571</Words>
  <Application>Microsoft Office PowerPoint</Application>
  <PresentationFormat>Egyéni</PresentationFormat>
  <Paragraphs>152</Paragraphs>
  <Slides>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6" baseType="lpstr">
      <vt:lpstr>Arial</vt:lpstr>
      <vt:lpstr>EON Brix Sans Black</vt:lpstr>
      <vt:lpstr>Symbol</vt:lpstr>
      <vt:lpstr>Calibri</vt:lpstr>
      <vt:lpstr>Times New Roman</vt:lpstr>
      <vt:lpstr>Wingdings</vt:lpstr>
      <vt:lpstr>EON Brix Sans</vt:lpstr>
      <vt:lpstr>e-on Enjoyment Template</vt:lpstr>
      <vt:lpstr>Larissa-Design</vt:lpstr>
      <vt:lpstr>Innováció a kisfeszültségű üzemirányításban</vt:lpstr>
      <vt:lpstr>PowerPoint bemutató</vt:lpstr>
      <vt:lpstr>PowerPoint bemutató</vt:lpstr>
      <vt:lpstr>KIFÜR</vt:lpstr>
      <vt:lpstr>KIFÜR</vt:lpstr>
      <vt:lpstr>KIFÜR</vt:lpstr>
      <vt:lpstr>KIF üzemirányítás fejlesztése</vt:lpstr>
    </vt:vector>
  </TitlesOfParts>
  <Company>E.ON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Címsor kevesebb színnel</dc:title>
  <dc:creator>Szántó, Szabolcs</dc:creator>
  <cp:lastModifiedBy>Szántó, Szabolcs</cp:lastModifiedBy>
  <cp:revision>149</cp:revision>
  <cp:lastPrinted>2017-09-12T11:56:23Z</cp:lastPrinted>
  <dcterms:created xsi:type="dcterms:W3CDTF">2016-11-24T16:33:56Z</dcterms:created>
  <dcterms:modified xsi:type="dcterms:W3CDTF">2017-11-10T10:02:32Z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Office version">
    <vt:lpwstr>2007 and higher</vt:lpwstr>
  </property>
  <property fmtid="{D5CDD505-2E9C-101B-9397-08002B2CF9AE}" pid="4" name="Release date">
    <vt:lpwstr>November 2016</vt:lpwstr>
  </property>
  <property fmtid="{D5CDD505-2E9C-101B-9397-08002B2CF9AE}" pid="5" name="Release version">
    <vt:lpwstr>1.0</vt:lpwstr>
  </property>
</Properties>
</file>