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25" r:id="rId3"/>
    <p:sldId id="316" r:id="rId4"/>
    <p:sldId id="303" r:id="rId5"/>
    <p:sldId id="304" r:id="rId6"/>
    <p:sldId id="308" r:id="rId7"/>
    <p:sldId id="309" r:id="rId8"/>
    <p:sldId id="310" r:id="rId9"/>
    <p:sldId id="312" r:id="rId10"/>
    <p:sldId id="318" r:id="rId11"/>
    <p:sldId id="323" r:id="rId12"/>
    <p:sldId id="319" r:id="rId13"/>
    <p:sldId id="320" r:id="rId14"/>
    <p:sldId id="321" r:id="rId15"/>
    <p:sldId id="322" r:id="rId16"/>
  </p:sldIdLst>
  <p:sldSz cx="9144000" cy="5148263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ON Brix Sans Black" panose="020B0A00000000000000" pitchFamily="34" charset="-18"/>
      <p:bold r:id="rId23"/>
      <p:boldItalic r:id="rId24"/>
    </p:embeddedFont>
    <p:embeddedFont>
      <p:font typeface="Polo" panose="02000400000000000000" pitchFamily="2" charset="0"/>
      <p:regular r:id="rId25"/>
      <p:bold r:id="rId26"/>
      <p:italic r:id="rId27"/>
      <p:boldItalic r:id="rId28"/>
    </p:embeddedFont>
    <p:embeddedFont>
      <p:font typeface="EON Brix Sans" panose="020B0500000000000000" pitchFamily="34" charset="-18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238">
          <p15:clr>
            <a:srgbClr val="A4A3A4"/>
          </p15:clr>
        </p15:guide>
        <p15:guide id="5" pos="987">
          <p15:clr>
            <a:srgbClr val="A4A3A4"/>
          </p15:clr>
        </p15:guide>
        <p15:guide id="6" pos="1145">
          <p15:clr>
            <a:srgbClr val="A4A3A4"/>
          </p15:clr>
        </p15:guide>
        <p15:guide id="7" pos="1893">
          <p15:clr>
            <a:srgbClr val="A4A3A4"/>
          </p15:clr>
        </p15:guide>
        <p15:guide id="8" pos="2053">
          <p15:clr>
            <a:srgbClr val="A4A3A4"/>
          </p15:clr>
        </p15:guide>
        <p15:guide id="9" pos="2801">
          <p15:clr>
            <a:srgbClr val="A4A3A4"/>
          </p15:clr>
        </p15:guide>
        <p15:guide id="10" pos="2959">
          <p15:clr>
            <a:srgbClr val="A4A3A4"/>
          </p15:clr>
        </p15:guide>
        <p15:guide id="11" pos="3708">
          <p15:clr>
            <a:srgbClr val="A4A3A4"/>
          </p15:clr>
        </p15:guide>
        <p15:guide id="12" pos="3867">
          <p15:clr>
            <a:srgbClr val="A4A3A4"/>
          </p15:clr>
        </p15:guide>
        <p15:guide id="13" pos="4614">
          <p15:clr>
            <a:srgbClr val="A4A3A4"/>
          </p15:clr>
        </p15:guide>
        <p15:guide id="14" pos="4774">
          <p15:clr>
            <a:srgbClr val="A4A3A4"/>
          </p15:clr>
        </p15:guide>
        <p15:guide id="15" pos="552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2" autoAdjust="0"/>
  </p:normalViewPr>
  <p:slideViewPr>
    <p:cSldViewPr snapToGrid="0" snapToObjects="1" showGuides="1">
      <p:cViewPr>
        <p:scale>
          <a:sx n="105" d="100"/>
          <a:sy n="105" d="100"/>
        </p:scale>
        <p:origin x="-288" y="-120"/>
      </p:cViewPr>
      <p:guideLst>
        <p:guide orient="horz" pos="237"/>
        <p:guide orient="horz" pos="3004"/>
        <p:guide orient="horz" pos="864"/>
        <p:guide pos="238"/>
        <p:guide pos="987"/>
        <p:guide pos="1145"/>
        <p:guide pos="1893"/>
        <p:guide pos="2053"/>
        <p:guide pos="2801"/>
        <p:guide pos="2959"/>
        <p:guide pos="3708"/>
        <p:guide pos="3867"/>
        <p:guide pos="4614"/>
        <p:guide pos="4774"/>
        <p:guide pos="5523"/>
      </p:guideLst>
    </p:cSldViewPr>
  </p:slideViewPr>
  <p:outlineViewPr>
    <p:cViewPr>
      <p:scale>
        <a:sx n="33" d="100"/>
        <a:sy n="33" d="100"/>
      </p:scale>
      <p:origin x="0" y="122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30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6EC0D-DC1E-4DE3-9D6B-3F55FA82018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660F6A-D5DE-4193-B5C9-95157EA6FD9B}">
      <dgm:prSet phldrT="[Szöveg]" custT="1"/>
      <dgm:spPr/>
      <dgm:t>
        <a:bodyPr/>
        <a:lstStyle/>
        <a:p>
          <a:r>
            <a:rPr lang="hu-HU" sz="1200" dirty="0" smtClean="0"/>
            <a:t>Szimulátor fejlesztése</a:t>
          </a:r>
          <a:endParaRPr lang="hu-HU" sz="1200" dirty="0"/>
        </a:p>
      </dgm:t>
    </dgm:pt>
    <dgm:pt modelId="{589020A5-6A2F-4FB6-BAB2-69A661816021}" type="parTrans" cxnId="{8F34965C-73A3-48AF-A2C3-164B453BFA6A}">
      <dgm:prSet/>
      <dgm:spPr/>
      <dgm:t>
        <a:bodyPr/>
        <a:lstStyle/>
        <a:p>
          <a:endParaRPr lang="hu-HU"/>
        </a:p>
      </dgm:t>
    </dgm:pt>
    <dgm:pt modelId="{3E7C322D-0901-46DA-A6AD-874D5EC41A9C}" type="sibTrans" cxnId="{8F34965C-73A3-48AF-A2C3-164B453BFA6A}">
      <dgm:prSet/>
      <dgm:spPr/>
      <dgm:t>
        <a:bodyPr/>
        <a:lstStyle/>
        <a:p>
          <a:endParaRPr lang="hu-HU"/>
        </a:p>
      </dgm:t>
    </dgm:pt>
    <dgm:pt modelId="{D6FEA0B3-3993-4DFB-9198-2BFF66D95933}">
      <dgm:prSet phldrT="[Szöveg]" custT="1"/>
      <dgm:spPr/>
      <dgm:t>
        <a:bodyPr/>
        <a:lstStyle/>
        <a:p>
          <a:r>
            <a:rPr lang="hu-HU" sz="1200" dirty="0" smtClean="0"/>
            <a:t>Trénerek fejlesztése</a:t>
          </a:r>
          <a:endParaRPr lang="hu-HU" sz="1200" dirty="0"/>
        </a:p>
      </dgm:t>
    </dgm:pt>
    <dgm:pt modelId="{8E15C7D2-1B4F-4A65-8E0E-88F0912611BE}" type="parTrans" cxnId="{3F9E684C-826B-42B1-97E4-F55FBF229181}">
      <dgm:prSet/>
      <dgm:spPr/>
      <dgm:t>
        <a:bodyPr/>
        <a:lstStyle/>
        <a:p>
          <a:endParaRPr lang="hu-HU"/>
        </a:p>
      </dgm:t>
    </dgm:pt>
    <dgm:pt modelId="{95300B1A-12A9-4FD9-AA5B-6EDF588B78B7}" type="sibTrans" cxnId="{3F9E684C-826B-42B1-97E4-F55FBF229181}">
      <dgm:prSet/>
      <dgm:spPr/>
      <dgm:t>
        <a:bodyPr/>
        <a:lstStyle/>
        <a:p>
          <a:endParaRPr lang="hu-HU"/>
        </a:p>
      </dgm:t>
    </dgm:pt>
    <dgm:pt modelId="{A23471A1-562F-4FC7-BECE-EA203B2C2407}">
      <dgm:prSet phldrT="[Szöveg]" custT="1"/>
      <dgm:spPr/>
      <dgm:t>
        <a:bodyPr/>
        <a:lstStyle/>
        <a:p>
          <a:r>
            <a:rPr lang="hu-HU" sz="1200" dirty="0" smtClean="0"/>
            <a:t>Képzések</a:t>
          </a:r>
          <a:endParaRPr lang="hu-HU" sz="1200" dirty="0"/>
        </a:p>
      </dgm:t>
    </dgm:pt>
    <dgm:pt modelId="{71ADAF5E-A856-45E3-9F02-F4D206FBAB64}" type="parTrans" cxnId="{90BBF1D0-2FA6-4DA5-9150-C01BE75D33E9}">
      <dgm:prSet/>
      <dgm:spPr/>
      <dgm:t>
        <a:bodyPr/>
        <a:lstStyle/>
        <a:p>
          <a:endParaRPr lang="hu-HU"/>
        </a:p>
      </dgm:t>
    </dgm:pt>
    <dgm:pt modelId="{42EFED3B-83A3-4F32-8FFF-11130C6335CC}" type="sibTrans" cxnId="{90BBF1D0-2FA6-4DA5-9150-C01BE75D33E9}">
      <dgm:prSet/>
      <dgm:spPr/>
      <dgm:t>
        <a:bodyPr/>
        <a:lstStyle/>
        <a:p>
          <a:endParaRPr lang="hu-HU"/>
        </a:p>
      </dgm:t>
    </dgm:pt>
    <dgm:pt modelId="{90ABC2C3-74B9-4726-A68A-5C7E07FC35CF}" type="pres">
      <dgm:prSet presAssocID="{81C6EC0D-DC1E-4DE3-9D6B-3F55FA82018F}" presName="arrowDiagram" presStyleCnt="0">
        <dgm:presLayoutVars>
          <dgm:chMax val="5"/>
          <dgm:dir/>
          <dgm:resizeHandles val="exact"/>
        </dgm:presLayoutVars>
      </dgm:prSet>
      <dgm:spPr/>
    </dgm:pt>
    <dgm:pt modelId="{249EAD1B-867F-4595-9FAB-459A223F7F73}" type="pres">
      <dgm:prSet presAssocID="{81C6EC0D-DC1E-4DE3-9D6B-3F55FA82018F}" presName="arrow" presStyleLbl="bgShp" presStyleIdx="0" presStyleCnt="1"/>
      <dgm:spPr>
        <a:solidFill>
          <a:srgbClr val="F21C0A">
            <a:alpha val="60000"/>
          </a:srgbClr>
        </a:solidFill>
      </dgm:spPr>
    </dgm:pt>
    <dgm:pt modelId="{598E5972-849B-4F75-AC27-0CE80A5DB496}" type="pres">
      <dgm:prSet presAssocID="{81C6EC0D-DC1E-4DE3-9D6B-3F55FA82018F}" presName="arrowDiagram3" presStyleCnt="0"/>
      <dgm:spPr/>
    </dgm:pt>
    <dgm:pt modelId="{837D7074-107C-4825-86DF-F13230C993A7}" type="pres">
      <dgm:prSet presAssocID="{34660F6A-D5DE-4193-B5C9-95157EA6FD9B}" presName="bullet3a" presStyleLbl="node1" presStyleIdx="0" presStyleCnt="3"/>
      <dgm:spPr>
        <a:ln>
          <a:solidFill>
            <a:schemeClr val="tx1"/>
          </a:solidFill>
        </a:ln>
      </dgm:spPr>
    </dgm:pt>
    <dgm:pt modelId="{D1004D10-C034-4342-8960-708533DB74F6}" type="pres">
      <dgm:prSet presAssocID="{34660F6A-D5DE-4193-B5C9-95157EA6FD9B}" presName="textBox3a" presStyleLbl="revTx" presStyleIdx="0" presStyleCnt="3" custLinFactNeighborX="13421" custLinFactNeighborY="-8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6F1C09-4DC6-4D89-831F-676410D52384}" type="pres">
      <dgm:prSet presAssocID="{D6FEA0B3-3993-4DFB-9198-2BFF66D95933}" presName="bullet3b" presStyleLbl="node1" presStyleIdx="1" presStyleCnt="3"/>
      <dgm:spPr>
        <a:ln>
          <a:solidFill>
            <a:schemeClr val="tx1"/>
          </a:solidFill>
        </a:ln>
      </dgm:spPr>
    </dgm:pt>
    <dgm:pt modelId="{538E178F-5D3B-49CC-A2D0-8CDCED81F977}" type="pres">
      <dgm:prSet presAssocID="{D6FEA0B3-3993-4DFB-9198-2BFF66D95933}" presName="textBox3b" presStyleLbl="revTx" presStyleIdx="1" presStyleCnt="3" custScaleY="32542" custLinFactNeighborX="758" custLinFactNeighborY="-190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C7F8A2-DD49-47F8-A40E-9A0E21585567}" type="pres">
      <dgm:prSet presAssocID="{A23471A1-562F-4FC7-BECE-EA203B2C2407}" presName="bullet3c" presStyleLbl="node1" presStyleIdx="2" presStyleCnt="3"/>
      <dgm:spPr>
        <a:ln>
          <a:solidFill>
            <a:schemeClr val="tx1"/>
          </a:solidFill>
        </a:ln>
      </dgm:spPr>
    </dgm:pt>
    <dgm:pt modelId="{EA0DBDEE-3911-4E07-A17E-7FFE2CC740BA}" type="pres">
      <dgm:prSet presAssocID="{A23471A1-562F-4FC7-BECE-EA203B2C2407}" presName="textBox3c" presStyleLbl="revTx" presStyleIdx="2" presStyleCnt="3" custScaleY="25764" custLinFactNeighborX="-3298" custLinFactNeighborY="-222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0BBF1D0-2FA6-4DA5-9150-C01BE75D33E9}" srcId="{81C6EC0D-DC1E-4DE3-9D6B-3F55FA82018F}" destId="{A23471A1-562F-4FC7-BECE-EA203B2C2407}" srcOrd="2" destOrd="0" parTransId="{71ADAF5E-A856-45E3-9F02-F4D206FBAB64}" sibTransId="{42EFED3B-83A3-4F32-8FFF-11130C6335CC}"/>
    <dgm:cxn modelId="{0C204D4C-88DF-47EC-B7E3-0B8FBDB362CA}" type="presOf" srcId="{A23471A1-562F-4FC7-BECE-EA203B2C2407}" destId="{EA0DBDEE-3911-4E07-A17E-7FFE2CC740BA}" srcOrd="0" destOrd="0" presId="urn:microsoft.com/office/officeart/2005/8/layout/arrow2"/>
    <dgm:cxn modelId="{3F9E684C-826B-42B1-97E4-F55FBF229181}" srcId="{81C6EC0D-DC1E-4DE3-9D6B-3F55FA82018F}" destId="{D6FEA0B3-3993-4DFB-9198-2BFF66D95933}" srcOrd="1" destOrd="0" parTransId="{8E15C7D2-1B4F-4A65-8E0E-88F0912611BE}" sibTransId="{95300B1A-12A9-4FD9-AA5B-6EDF588B78B7}"/>
    <dgm:cxn modelId="{E3AA273F-7C4B-437A-A248-0DB533A9368B}" type="presOf" srcId="{81C6EC0D-DC1E-4DE3-9D6B-3F55FA82018F}" destId="{90ABC2C3-74B9-4726-A68A-5C7E07FC35CF}" srcOrd="0" destOrd="0" presId="urn:microsoft.com/office/officeart/2005/8/layout/arrow2"/>
    <dgm:cxn modelId="{B59250C1-E6CD-4931-B7DB-95C7BB3673BC}" type="presOf" srcId="{34660F6A-D5DE-4193-B5C9-95157EA6FD9B}" destId="{D1004D10-C034-4342-8960-708533DB74F6}" srcOrd="0" destOrd="0" presId="urn:microsoft.com/office/officeart/2005/8/layout/arrow2"/>
    <dgm:cxn modelId="{9D2BB566-A26F-4F3A-95A0-88A70AB7593C}" type="presOf" srcId="{D6FEA0B3-3993-4DFB-9198-2BFF66D95933}" destId="{538E178F-5D3B-49CC-A2D0-8CDCED81F977}" srcOrd="0" destOrd="0" presId="urn:microsoft.com/office/officeart/2005/8/layout/arrow2"/>
    <dgm:cxn modelId="{8F34965C-73A3-48AF-A2C3-164B453BFA6A}" srcId="{81C6EC0D-DC1E-4DE3-9D6B-3F55FA82018F}" destId="{34660F6A-D5DE-4193-B5C9-95157EA6FD9B}" srcOrd="0" destOrd="0" parTransId="{589020A5-6A2F-4FB6-BAB2-69A661816021}" sibTransId="{3E7C322D-0901-46DA-A6AD-874D5EC41A9C}"/>
    <dgm:cxn modelId="{CAE9AADE-B919-4F5A-AF49-81EEBF6ECE4C}" type="presParOf" srcId="{90ABC2C3-74B9-4726-A68A-5C7E07FC35CF}" destId="{249EAD1B-867F-4595-9FAB-459A223F7F73}" srcOrd="0" destOrd="0" presId="urn:microsoft.com/office/officeart/2005/8/layout/arrow2"/>
    <dgm:cxn modelId="{7D431A0D-A92A-470C-94EE-FD2B51813E16}" type="presParOf" srcId="{90ABC2C3-74B9-4726-A68A-5C7E07FC35CF}" destId="{598E5972-849B-4F75-AC27-0CE80A5DB496}" srcOrd="1" destOrd="0" presId="urn:microsoft.com/office/officeart/2005/8/layout/arrow2"/>
    <dgm:cxn modelId="{3A18CB99-4CC8-42F6-A1E8-84CFFFA93643}" type="presParOf" srcId="{598E5972-849B-4F75-AC27-0CE80A5DB496}" destId="{837D7074-107C-4825-86DF-F13230C993A7}" srcOrd="0" destOrd="0" presId="urn:microsoft.com/office/officeart/2005/8/layout/arrow2"/>
    <dgm:cxn modelId="{99F0EC0E-C167-40E2-B052-05DD33F46EB0}" type="presParOf" srcId="{598E5972-849B-4F75-AC27-0CE80A5DB496}" destId="{D1004D10-C034-4342-8960-708533DB74F6}" srcOrd="1" destOrd="0" presId="urn:microsoft.com/office/officeart/2005/8/layout/arrow2"/>
    <dgm:cxn modelId="{98458412-606B-469D-9C64-0A0FB731218F}" type="presParOf" srcId="{598E5972-849B-4F75-AC27-0CE80A5DB496}" destId="{2F6F1C09-4DC6-4D89-831F-676410D52384}" srcOrd="2" destOrd="0" presId="urn:microsoft.com/office/officeart/2005/8/layout/arrow2"/>
    <dgm:cxn modelId="{6B065F1E-638F-45CC-9F5C-F88E48C22873}" type="presParOf" srcId="{598E5972-849B-4F75-AC27-0CE80A5DB496}" destId="{538E178F-5D3B-49CC-A2D0-8CDCED81F977}" srcOrd="3" destOrd="0" presId="urn:microsoft.com/office/officeart/2005/8/layout/arrow2"/>
    <dgm:cxn modelId="{AF732AA1-1078-4F10-85CD-8110C3ABA4C5}" type="presParOf" srcId="{598E5972-849B-4F75-AC27-0CE80A5DB496}" destId="{C9C7F8A2-DD49-47F8-A40E-9A0E21585567}" srcOrd="4" destOrd="0" presId="urn:microsoft.com/office/officeart/2005/8/layout/arrow2"/>
    <dgm:cxn modelId="{E5927D7B-AD30-4FEB-82EB-E44EE99425DF}" type="presParOf" srcId="{598E5972-849B-4F75-AC27-0CE80A5DB496}" destId="{EA0DBDEE-3911-4E07-A17E-7FFE2CC740B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EAD1B-867F-4595-9FAB-459A223F7F73}">
      <dsp:nvSpPr>
        <dsp:cNvPr id="0" name=""/>
        <dsp:cNvSpPr/>
      </dsp:nvSpPr>
      <dsp:spPr>
        <a:xfrm>
          <a:off x="98347" y="0"/>
          <a:ext cx="4795521" cy="2997201"/>
        </a:xfrm>
        <a:prstGeom prst="swooshArrow">
          <a:avLst>
            <a:gd name="adj1" fmla="val 25000"/>
            <a:gd name="adj2" fmla="val 25000"/>
          </a:avLst>
        </a:prstGeom>
        <a:solidFill>
          <a:srgbClr val="F21C0A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D7074-107C-4825-86DF-F13230C993A7}">
      <dsp:nvSpPr>
        <dsp:cNvPr id="0" name=""/>
        <dsp:cNvSpPr/>
      </dsp:nvSpPr>
      <dsp:spPr>
        <a:xfrm>
          <a:off x="707378" y="2068668"/>
          <a:ext cx="124683" cy="124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04D10-C034-4342-8960-708533DB74F6}">
      <dsp:nvSpPr>
        <dsp:cNvPr id="0" name=""/>
        <dsp:cNvSpPr/>
      </dsp:nvSpPr>
      <dsp:spPr>
        <a:xfrm>
          <a:off x="919680" y="2123785"/>
          <a:ext cx="1117356" cy="86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6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Szimulátor fejlesztése</a:t>
          </a:r>
          <a:endParaRPr lang="hu-HU" sz="1200" kern="1200" dirty="0"/>
        </a:p>
      </dsp:txBody>
      <dsp:txXfrm>
        <a:off x="919680" y="2123785"/>
        <a:ext cx="1117356" cy="866191"/>
      </dsp:txXfrm>
    </dsp:sp>
    <dsp:sp modelId="{2F6F1C09-4DC6-4D89-831F-676410D52384}">
      <dsp:nvSpPr>
        <dsp:cNvPr id="0" name=""/>
        <dsp:cNvSpPr/>
      </dsp:nvSpPr>
      <dsp:spPr>
        <a:xfrm>
          <a:off x="1807950" y="1254028"/>
          <a:ext cx="225389" cy="225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E178F-5D3B-49CC-A2D0-8CDCED81F977}">
      <dsp:nvSpPr>
        <dsp:cNvPr id="0" name=""/>
        <dsp:cNvSpPr/>
      </dsp:nvSpPr>
      <dsp:spPr>
        <a:xfrm>
          <a:off x="1929369" y="1606517"/>
          <a:ext cx="1150925" cy="53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2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Trénerek fejlesztése</a:t>
          </a:r>
          <a:endParaRPr lang="hu-HU" sz="1200" kern="1200" dirty="0"/>
        </a:p>
      </dsp:txBody>
      <dsp:txXfrm>
        <a:off x="1929369" y="1606517"/>
        <a:ext cx="1150925" cy="530589"/>
      </dsp:txXfrm>
    </dsp:sp>
    <dsp:sp modelId="{C9C7F8A2-DD49-47F8-A40E-9A0E21585567}">
      <dsp:nvSpPr>
        <dsp:cNvPr id="0" name=""/>
        <dsp:cNvSpPr/>
      </dsp:nvSpPr>
      <dsp:spPr>
        <a:xfrm>
          <a:off x="3131514" y="758291"/>
          <a:ext cx="311708" cy="311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BDEE-3911-4E07-A17E-7FFE2CC740BA}">
      <dsp:nvSpPr>
        <dsp:cNvPr id="0" name=""/>
        <dsp:cNvSpPr/>
      </dsp:nvSpPr>
      <dsp:spPr>
        <a:xfrm>
          <a:off x="3249411" y="1224146"/>
          <a:ext cx="1150925" cy="53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6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Képzések</a:t>
          </a:r>
          <a:endParaRPr lang="hu-HU" sz="1200" kern="1200" dirty="0"/>
        </a:p>
      </dsp:txBody>
      <dsp:txXfrm>
        <a:off x="3249411" y="1224146"/>
        <a:ext cx="1150925" cy="53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D1FF2E1-BA13-47D6-8283-ADE821E58171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A4A1F9A1-CE8C-4D8A-A86A-44DA157550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3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CC7E6796-EAA4-4D8D-A734-A83B9B05834C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A511696A-F9EE-4075-B0FB-B504BE3DA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93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851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866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107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00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6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7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4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7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0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8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39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0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3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99" y="3657375"/>
            <a:ext cx="3060000" cy="7115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863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Kattintson ide az alcím mintájának szerkesztéséhez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3520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974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3886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3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406858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97413" y="1371600"/>
            <a:ext cx="406858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dirty="0" err="1">
                <a:solidFill>
                  <a:schemeClr val="accent1"/>
                </a:solidFill>
              </a:rPr>
              <a:t>Title</a:t>
            </a:r>
            <a:r>
              <a:rPr lang="fr-FR" dirty="0">
                <a:solidFill>
                  <a:schemeClr val="accent1"/>
                </a:solidFill>
              </a:rPr>
              <a:t> (Change via “Insert/Header &amp; </a:t>
            </a:r>
            <a:r>
              <a:rPr lang="fr-FR" dirty="0" err="1">
                <a:solidFill>
                  <a:schemeClr val="accent1"/>
                </a:solidFill>
              </a:rPr>
              <a:t>Footer</a:t>
            </a:r>
            <a:r>
              <a:rPr lang="fr-FR" dirty="0">
                <a:solidFill>
                  <a:schemeClr val="accent1"/>
                </a:solidFill>
              </a:rPr>
              <a:t>”)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577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406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5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9" y="1371600"/>
            <a:ext cx="5506863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38863" y="1371600"/>
            <a:ext cx="2628900" cy="2628000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999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999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862" y="1371600"/>
            <a:ext cx="2628901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5884863" cy="3776663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dirty="0" err="1">
                <a:solidFill>
                  <a:schemeClr val="accent1"/>
                </a:solidFill>
              </a:rPr>
              <a:t>Title</a:t>
            </a:r>
            <a:r>
              <a:rPr lang="fr-FR" dirty="0">
                <a:solidFill>
                  <a:schemeClr val="accent1"/>
                </a:solidFill>
              </a:rPr>
              <a:t> (Change via “Insert/Header &amp; </a:t>
            </a:r>
            <a:r>
              <a:rPr lang="fr-FR" dirty="0" err="1">
                <a:solidFill>
                  <a:schemeClr val="accent1"/>
                </a:solidFill>
              </a:rPr>
              <a:t>Footer</a:t>
            </a:r>
            <a:r>
              <a:rPr lang="fr-FR" dirty="0">
                <a:solidFill>
                  <a:schemeClr val="accent1"/>
                </a:solidFill>
              </a:rPr>
              <a:t>”)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9144001" cy="3776663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38863" y="1371600"/>
            <a:ext cx="2627138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77825" y="1371600"/>
            <a:ext cx="550703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0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9106" y="1314000"/>
            <a:ext cx="7206893" cy="1030366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645924" y="2373651"/>
            <a:ext cx="4950076" cy="641923"/>
          </a:xfrm>
        </p:spPr>
        <p:txBody>
          <a:bodyPr/>
          <a:lstStyle>
            <a:lvl1pPr algn="r">
              <a:defRPr sz="2500">
                <a:solidFill>
                  <a:srgbClr val="FF0000"/>
                </a:solidFill>
              </a:defRPr>
            </a:lvl1pPr>
            <a:lvl2pPr algn="r">
              <a:defRPr sz="2500">
                <a:solidFill>
                  <a:srgbClr val="FF0000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36" y="3199393"/>
            <a:ext cx="3060000" cy="7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_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3600" y="1187538"/>
            <a:ext cx="4338000" cy="933089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624013" y="2382742"/>
            <a:ext cx="4337050" cy="633413"/>
          </a:xfr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  <a:lvl2pPr algn="r">
              <a:defRPr sz="25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89" y="3278268"/>
            <a:ext cx="3060000" cy="7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55" y="3657600"/>
            <a:ext cx="3060000" cy="7115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738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hu-HU" noProof="0" dirty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738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/>
              <a:t>Kattintson ide az alcím mintájának szerkesztéséhez</a:t>
            </a:r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7786800" y="-1"/>
            <a:ext cx="1357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218000" y="-1"/>
            <a:ext cx="5688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4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414825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825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73" y="3636000"/>
            <a:ext cx="3060000" cy="7115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1975"/>
            <a:ext cx="5295600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hu-HU" noProof="0" dirty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0620"/>
            <a:ext cx="5295600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/>
              <a:t>Kattintson ide az alcím mintájának szerkesztéséhez</a:t>
            </a:r>
            <a:endParaRPr lang="en-GB" noProof="0" dirty="0"/>
          </a:p>
        </p:txBody>
      </p:sp>
      <p:sp>
        <p:nvSpPr>
          <p:cNvPr id="26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4491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1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56" y="4428000"/>
            <a:ext cx="1981750" cy="46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/>
            </a:lvl2pPr>
            <a:lvl3pPr marL="720725" indent="-177800">
              <a:spcAft>
                <a:spcPts val="1000"/>
              </a:spcAft>
              <a:defRPr/>
            </a:lvl3pPr>
            <a:lvl4pPr marL="898525" indent="-177800">
              <a:spcAft>
                <a:spcPts val="1000"/>
              </a:spcAft>
              <a:defRPr/>
            </a:lvl4pPr>
            <a:lvl5pPr marL="1076325" indent="-177800">
              <a:spcAft>
                <a:spcPts val="1000"/>
              </a:spcAft>
              <a:defRPr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TT.MM.JJJJ</a:t>
            </a:r>
            <a:endParaRPr lang="fr-FR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pPr algn="l"/>
            <a:r>
              <a:rPr lang="fr-FR" dirty="0" err="1"/>
              <a:t>Title</a:t>
            </a:r>
            <a:r>
              <a:rPr lang="fr-FR"/>
              <a:t> (Change via “Insert/Header &amp; Footer”)</a:t>
            </a:r>
            <a:endParaRPr lang="fr-FR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64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28000"/>
            <a:ext cx="1981752" cy="46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48421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6138863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(Change via “Insert/Header &amp; </a:t>
            </a:r>
            <a:r>
              <a:rPr lang="fr-FR" dirty="0" err="1"/>
              <a:t>Footer</a:t>
            </a:r>
            <a:r>
              <a:rPr lang="fr-FR" dirty="0"/>
              <a:t>”)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39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7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030800" y="-1"/>
            <a:ext cx="2113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6652800" y="-1"/>
            <a:ext cx="378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62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528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408800" y="-1"/>
            <a:ext cx="17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18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061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78725" y="1371600"/>
            <a:ext cx="1189038" cy="343018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  <a:lvl2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2pPr>
            <a:lvl3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3pPr>
            <a:lvl4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4pPr>
            <a:lvl5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/>
              <a:t>Insert note or quote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" hasCustomPrompt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(Change via “Insert/Header &amp; </a:t>
            </a:r>
            <a:r>
              <a:rPr lang="fr-FR" dirty="0" err="1"/>
              <a:t>Footer</a:t>
            </a:r>
            <a:r>
              <a:rPr lang="fr-FR" dirty="0"/>
              <a:t>”)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3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00588" y="377999"/>
            <a:ext cx="40671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15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181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300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325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44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469741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5884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6138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732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75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87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3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15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181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300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325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444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469741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>
            <a:off x="5884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>
            <a:off x="6138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732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75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>
            <a:off x="87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>
            <a:off x="-288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 userDrawn="1"/>
        </p:nvCxnSpPr>
        <p:spPr>
          <a:xfrm>
            <a:off x="-288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 userDrawn="1"/>
        </p:nvCxnSpPr>
        <p:spPr>
          <a:xfrm>
            <a:off x="9252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/>
        </p:nvCxnSpPr>
        <p:spPr>
          <a:xfrm>
            <a:off x="9252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8" r:id="rId17"/>
    <p:sldLayoutId id="2147483669" r:id="rId18"/>
  </p:sldLayoutIdLst>
  <p:hf hdr="0"/>
  <p:txStyles>
    <p:titleStyle>
      <a:lvl1pPr algn="r" defTabSz="914400" rtl="0" eaLnBrk="1" latinLnBrk="0" hangingPunct="1">
        <a:lnSpc>
          <a:spcPts val="24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ct val="1250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r>
              <a:rPr lang="hu-HU" sz="3600" dirty="0" err="1"/>
              <a:t>Elosztóhálózati</a:t>
            </a:r>
            <a:r>
              <a:rPr lang="hu-HU" sz="3600" dirty="0"/>
              <a:t> </a:t>
            </a:r>
            <a:r>
              <a:rPr lang="hu-HU" sz="3600" dirty="0" err="1"/>
              <a:t>tréningszimulátor</a:t>
            </a:r>
            <a:r>
              <a:rPr lang="hu-HU" sz="3600" dirty="0"/>
              <a:t> alkalmazási tapasztalatai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562376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2017.11.16.</a:t>
            </a:r>
            <a:endParaRPr lang="fr-FR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Beda Endre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4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975" y="6409269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682171"/>
            <a:ext cx="6338664" cy="425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b="1" dirty="0" smtClean="0">
                <a:solidFill>
                  <a:srgbClr val="FF0000"/>
                </a:solidFill>
              </a:rPr>
              <a:t>1. A Gyakorlat típusa szerint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Egy helyzet </a:t>
            </a:r>
            <a:r>
              <a:rPr lang="hu-HU" altLang="hu-HU" dirty="0" err="1" smtClean="0"/>
              <a:t>SCADA-ban</a:t>
            </a:r>
            <a:r>
              <a:rPr lang="hu-HU" altLang="hu-HU" dirty="0" smtClean="0"/>
              <a:t> történő kezelése</a:t>
            </a: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Teljes folyamat gyakorlása</a:t>
            </a:r>
            <a:endParaRPr lang="hu-HU" altLang="hu-HU" dirty="0"/>
          </a:p>
          <a:p>
            <a:pPr marL="457200" indent="-457200">
              <a:buFontTx/>
              <a:buChar char="-"/>
            </a:pPr>
            <a:endParaRPr lang="hu-HU" altLang="hu-HU" dirty="0" smtClean="0"/>
          </a:p>
          <a:p>
            <a:pPr marL="457200" indent="-457200">
              <a:buFontTx/>
              <a:buChar char="-"/>
            </a:pPr>
            <a:endParaRPr lang="hu-HU" altLang="hu-HU" dirty="0"/>
          </a:p>
          <a:p>
            <a:pPr marL="457200" indent="-457200">
              <a:buFontTx/>
              <a:buChar char="-"/>
            </a:pPr>
            <a:endParaRPr lang="hu-HU" altLang="hu-HU" dirty="0" smtClean="0"/>
          </a:p>
          <a:p>
            <a:pPr marL="457200" indent="-457200">
              <a:buFontTx/>
              <a:buChar char="-"/>
            </a:pPr>
            <a:endParaRPr lang="hu-HU" altLang="hu-HU" dirty="0" smtClean="0"/>
          </a:p>
          <a:p>
            <a:endParaRPr lang="hu-HU" altLang="hu-HU" b="1" dirty="0" smtClean="0">
              <a:solidFill>
                <a:srgbClr val="FF0000"/>
              </a:solidFill>
            </a:endParaRPr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2. Tanulók száma szerint</a:t>
            </a: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Egyéni</a:t>
            </a:r>
          </a:p>
          <a:p>
            <a:pPr marL="457200" indent="-457200">
              <a:buFontTx/>
              <a:buChar char="-"/>
            </a:pPr>
            <a:endParaRPr lang="hu-HU" altLang="hu-HU" dirty="0" smtClean="0"/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Csoportos</a:t>
            </a:r>
            <a:endParaRPr lang="hu-HU" altLang="hu-HU" dirty="0"/>
          </a:p>
          <a:p>
            <a:pPr marL="457200" indent="-457200">
              <a:buFontTx/>
              <a:buChar char="-"/>
            </a:pPr>
            <a:endParaRPr lang="hu-HU" altLang="hu-HU" dirty="0"/>
          </a:p>
          <a:p>
            <a:pPr marL="457200" indent="-457200">
              <a:buFontTx/>
              <a:buChar char="-"/>
            </a:pPr>
            <a:endParaRPr lang="en-US" altLang="hu-HU" sz="28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599" y="6409269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10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609600" y="167984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A képzés módszertana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754805" y="682171"/>
            <a:ext cx="1263616" cy="992902"/>
            <a:chOff x="3480500" y="3571563"/>
            <a:chExt cx="1361902" cy="1065214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500" y="3571563"/>
              <a:ext cx="1361902" cy="1065214"/>
            </a:xfrm>
            <a:prstGeom prst="rect">
              <a:avLst/>
            </a:prstGeom>
          </p:spPr>
        </p:pic>
        <p:pic>
          <p:nvPicPr>
            <p:cNvPr id="9" name="Picture 9" descr="SOKKKE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703" y="3609610"/>
              <a:ext cx="873493" cy="73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4" y="3280147"/>
            <a:ext cx="595025" cy="5950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95" y="3972357"/>
            <a:ext cx="708044" cy="708044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513619" y="1717141"/>
            <a:ext cx="1361902" cy="1065214"/>
            <a:chOff x="3480500" y="3571563"/>
            <a:chExt cx="1361902" cy="1065214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500" y="3571563"/>
              <a:ext cx="1361902" cy="1065214"/>
            </a:xfrm>
            <a:prstGeom prst="rect">
              <a:avLst/>
            </a:prstGeom>
          </p:spPr>
        </p:pic>
        <p:pic>
          <p:nvPicPr>
            <p:cNvPr id="14" name="Picture 9" descr="SOKKKE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703" y="3609610"/>
              <a:ext cx="873493" cy="73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 descr="C:\Users\e9390\Documents\Dokumentumok\Tréningszimulátor\Mee előadás Bp_2017_11_16\Ábrák\Dönté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88" y="1675073"/>
            <a:ext cx="1464516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9390\Documents\Dokumentumok\Tréningszimulátor\Mee előadás Bp_2017_11_16\Ábrák\kep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13" y="1660992"/>
            <a:ext cx="1718530" cy="11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9390\Documents\Dokumentumok\Tréningszimulátor\Mee előadás Bp_2017_11_16\Ábrák\kom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36" y="1801268"/>
            <a:ext cx="1866745" cy="10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9390\Documents\Dokumentumok\Tréningszimulátor\Mee előadás Bp_2017_11_16\Ábrák\Dok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79860"/>
            <a:ext cx="9144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soportba foglalás 50"/>
          <p:cNvGrpSpPr/>
          <p:nvPr/>
        </p:nvGrpSpPr>
        <p:grpSpPr>
          <a:xfrm>
            <a:off x="3389484" y="1920066"/>
            <a:ext cx="1696319" cy="613643"/>
            <a:chOff x="1778401" y="3383736"/>
            <a:chExt cx="1696319" cy="613643"/>
          </a:xfrm>
        </p:grpSpPr>
        <p:pic>
          <p:nvPicPr>
            <p:cNvPr id="52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308" y="3391551"/>
              <a:ext cx="617412" cy="60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401" y="3383736"/>
              <a:ext cx="617412" cy="60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églalap 53"/>
            <p:cNvSpPr/>
            <p:nvPr/>
          </p:nvSpPr>
          <p:spPr>
            <a:xfrm>
              <a:off x="2224291" y="3540147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err="1" smtClean="0"/>
                <a:t>PKDSz</a:t>
              </a:r>
              <a:endParaRPr lang="hu-HU" sz="1200" b="1" dirty="0"/>
            </a:p>
          </p:txBody>
        </p:sp>
      </p:grpSp>
      <p:grpSp>
        <p:nvGrpSpPr>
          <p:cNvPr id="93" name="Csoportba foglalás 92"/>
          <p:cNvGrpSpPr/>
          <p:nvPr/>
        </p:nvGrpSpPr>
        <p:grpSpPr>
          <a:xfrm>
            <a:off x="3397140" y="1922538"/>
            <a:ext cx="1693819" cy="610143"/>
            <a:chOff x="7091554" y="3391551"/>
            <a:chExt cx="1693819" cy="610143"/>
          </a:xfrm>
        </p:grpSpPr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564" y="3391551"/>
              <a:ext cx="621809" cy="61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554" y="3391551"/>
              <a:ext cx="617412" cy="60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Téglalap 95"/>
            <p:cNvSpPr/>
            <p:nvPr/>
          </p:nvSpPr>
          <p:spPr>
            <a:xfrm>
              <a:off x="7533439" y="3540147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err="1" smtClean="0"/>
                <a:t>PKDSz</a:t>
              </a:r>
              <a:endParaRPr lang="hu-HU" sz="1200" b="1" dirty="0"/>
            </a:p>
          </p:txBody>
        </p:sp>
      </p:grpSp>
      <p:grpSp>
        <p:nvGrpSpPr>
          <p:cNvPr id="67" name="Csoportba foglalás 66"/>
          <p:cNvGrpSpPr/>
          <p:nvPr/>
        </p:nvGrpSpPr>
        <p:grpSpPr>
          <a:xfrm>
            <a:off x="5792530" y="3245251"/>
            <a:ext cx="1483907" cy="1247327"/>
            <a:chOff x="4684927" y="1449285"/>
            <a:chExt cx="1483907" cy="1247327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911" y="1449285"/>
              <a:ext cx="627923" cy="61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27" y="1449285"/>
              <a:ext cx="627923" cy="61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28" y="2080471"/>
              <a:ext cx="627922" cy="6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911" y="2080470"/>
              <a:ext cx="627923" cy="61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églalap 71"/>
            <p:cNvSpPr/>
            <p:nvPr/>
          </p:nvSpPr>
          <p:spPr>
            <a:xfrm>
              <a:off x="5045832" y="1928889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smtClean="0"/>
                <a:t>KÜIK</a:t>
              </a:r>
              <a:endParaRPr lang="hu-HU" sz="1200" b="1" dirty="0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1501950" y="3250812"/>
            <a:ext cx="1483907" cy="1247327"/>
            <a:chOff x="4684927" y="1449285"/>
            <a:chExt cx="1483907" cy="1247327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911" y="1449285"/>
              <a:ext cx="627923" cy="61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27" y="1449285"/>
              <a:ext cx="627923" cy="61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928" y="2080471"/>
              <a:ext cx="627922" cy="6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911" y="2080470"/>
              <a:ext cx="627923" cy="61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églalap 65"/>
            <p:cNvSpPr/>
            <p:nvPr/>
          </p:nvSpPr>
          <p:spPr>
            <a:xfrm>
              <a:off x="5045832" y="1928889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smtClean="0"/>
                <a:t>PÜIK</a:t>
              </a:r>
              <a:endParaRPr lang="hu-HU" sz="1200" b="1" dirty="0"/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1935198" y="764866"/>
            <a:ext cx="1696319" cy="605828"/>
            <a:chOff x="1778401" y="3391551"/>
            <a:chExt cx="1696319" cy="605828"/>
          </a:xfrm>
        </p:grpSpPr>
        <p:pic>
          <p:nvPicPr>
            <p:cNvPr id="44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308" y="3391551"/>
              <a:ext cx="617412" cy="60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401" y="3391551"/>
              <a:ext cx="617412" cy="60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églalap 45"/>
            <p:cNvSpPr/>
            <p:nvPr/>
          </p:nvSpPr>
          <p:spPr>
            <a:xfrm>
              <a:off x="2224291" y="3540147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err="1" smtClean="0"/>
                <a:t>GyKDSz</a:t>
              </a:r>
              <a:endParaRPr lang="hu-HU" sz="1200" b="1" dirty="0"/>
            </a:p>
          </p:txBody>
        </p:sp>
      </p:grpSp>
      <p:cxnSp>
        <p:nvCxnSpPr>
          <p:cNvPr id="16" name="Egyenes összekötő 15"/>
          <p:cNvCxnSpPr/>
          <p:nvPr/>
        </p:nvCxnSpPr>
        <p:spPr>
          <a:xfrm>
            <a:off x="781780" y="1624406"/>
            <a:ext cx="71546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V="1">
            <a:off x="4406085" y="595452"/>
            <a:ext cx="0" cy="10289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36"/>
          <p:cNvSpPr/>
          <p:nvPr/>
        </p:nvSpPr>
        <p:spPr>
          <a:xfrm>
            <a:off x="703495" y="1745740"/>
            <a:ext cx="801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EDE</a:t>
            </a:r>
            <a:endParaRPr lang="hu-HU" b="1" dirty="0"/>
          </a:p>
        </p:txBody>
      </p:sp>
      <p:sp>
        <p:nvSpPr>
          <p:cNvPr id="38" name="Téglalap 37"/>
          <p:cNvSpPr/>
          <p:nvPr/>
        </p:nvSpPr>
        <p:spPr>
          <a:xfrm>
            <a:off x="703495" y="595452"/>
            <a:ext cx="801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EED</a:t>
            </a:r>
            <a:endParaRPr lang="hu-HU" b="1" dirty="0"/>
          </a:p>
        </p:txBody>
      </p:sp>
      <p:sp>
        <p:nvSpPr>
          <p:cNvPr id="39" name="Téglalap 38"/>
          <p:cNvSpPr/>
          <p:nvPr/>
        </p:nvSpPr>
        <p:spPr>
          <a:xfrm>
            <a:off x="7134715" y="579770"/>
            <a:ext cx="801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ETI</a:t>
            </a:r>
            <a:endParaRPr lang="hu-HU" b="1" dirty="0"/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5146871" y="749047"/>
            <a:ext cx="1696319" cy="605828"/>
            <a:chOff x="1778401" y="3391551"/>
            <a:chExt cx="1696319" cy="605828"/>
          </a:xfrm>
        </p:grpSpPr>
        <p:pic>
          <p:nvPicPr>
            <p:cNvPr id="48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308" y="3391551"/>
              <a:ext cx="617412" cy="60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401" y="3391551"/>
              <a:ext cx="617412" cy="60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églalap 49"/>
            <p:cNvSpPr/>
            <p:nvPr/>
          </p:nvSpPr>
          <p:spPr>
            <a:xfrm>
              <a:off x="2224291" y="3540147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err="1" smtClean="0"/>
                <a:t>DKDSz</a:t>
              </a:r>
              <a:endParaRPr lang="hu-HU" sz="1200" b="1" dirty="0"/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5792531" y="3245544"/>
            <a:ext cx="1483908" cy="1247327"/>
            <a:chOff x="1837834" y="1449285"/>
            <a:chExt cx="1483908" cy="1247327"/>
          </a:xfrm>
        </p:grpSpPr>
        <p:pic>
          <p:nvPicPr>
            <p:cNvPr id="35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817" y="1449285"/>
              <a:ext cx="627923" cy="61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834" y="1449285"/>
              <a:ext cx="627923" cy="61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835" y="2080471"/>
              <a:ext cx="627922" cy="6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C:\Dokument2\Uzav\2017\z'17-stb\Tréning-szimulátor\Szgé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818" y="2080469"/>
              <a:ext cx="627924" cy="6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églalap 41"/>
            <p:cNvSpPr/>
            <p:nvPr/>
          </p:nvSpPr>
          <p:spPr>
            <a:xfrm>
              <a:off x="2198739" y="1928889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smtClean="0"/>
                <a:t>KÜIK</a:t>
              </a:r>
              <a:endParaRPr lang="hu-HU" sz="1200" b="1" dirty="0"/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1501950" y="3253066"/>
            <a:ext cx="1491722" cy="1255142"/>
            <a:chOff x="7299961" y="1449285"/>
            <a:chExt cx="1491722" cy="1255142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945" y="1449285"/>
              <a:ext cx="627923" cy="61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961" y="2074175"/>
              <a:ext cx="634339" cy="6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962" y="1449285"/>
              <a:ext cx="627923" cy="61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430" y="2073242"/>
              <a:ext cx="643253" cy="63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églalap 83"/>
            <p:cNvSpPr/>
            <p:nvPr/>
          </p:nvSpPr>
          <p:spPr>
            <a:xfrm>
              <a:off x="7660866" y="1928889"/>
              <a:ext cx="801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1200" b="1" dirty="0" smtClean="0"/>
                <a:t>PÜIK</a:t>
              </a:r>
              <a:endParaRPr lang="hu-HU" sz="1200" b="1" dirty="0"/>
            </a:p>
          </p:txBody>
        </p:sp>
      </p:grpSp>
      <p:sp>
        <p:nvSpPr>
          <p:cNvPr id="27" name="Ellipszis 26"/>
          <p:cNvSpPr/>
          <p:nvPr/>
        </p:nvSpPr>
        <p:spPr>
          <a:xfrm rot="19981980">
            <a:off x="973832" y="2107027"/>
            <a:ext cx="4593761" cy="2299577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abadkézi sokszög 31"/>
          <p:cNvSpPr/>
          <p:nvPr/>
        </p:nvSpPr>
        <p:spPr>
          <a:xfrm rot="12615356" flipV="1">
            <a:off x="2942792" y="1633305"/>
            <a:ext cx="1361451" cy="84995"/>
          </a:xfrm>
          <a:custGeom>
            <a:avLst/>
            <a:gdLst>
              <a:gd name="connsiteX0" fmla="*/ 0 w 3262579"/>
              <a:gd name="connsiteY0" fmla="*/ 58522 h 293156"/>
              <a:gd name="connsiteX1" fmla="*/ 1631290 w 3262579"/>
              <a:gd name="connsiteY1" fmla="*/ 292608 h 293156"/>
              <a:gd name="connsiteX2" fmla="*/ 3262579 w 3262579"/>
              <a:gd name="connsiteY2" fmla="*/ 0 h 29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579" h="293156">
                <a:moveTo>
                  <a:pt x="0" y="58522"/>
                </a:moveTo>
                <a:cubicBezTo>
                  <a:pt x="543763" y="180442"/>
                  <a:pt x="1087527" y="302362"/>
                  <a:pt x="1631290" y="292608"/>
                </a:cubicBezTo>
                <a:cubicBezTo>
                  <a:pt x="2175053" y="282854"/>
                  <a:pt x="2976067" y="52426"/>
                  <a:pt x="3262579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>
            <a:off x="2897904" y="3837990"/>
            <a:ext cx="2954970" cy="88015"/>
          </a:xfrm>
          <a:custGeom>
            <a:avLst/>
            <a:gdLst>
              <a:gd name="connsiteX0" fmla="*/ 0 w 3262579"/>
              <a:gd name="connsiteY0" fmla="*/ 58522 h 293156"/>
              <a:gd name="connsiteX1" fmla="*/ 1631290 w 3262579"/>
              <a:gd name="connsiteY1" fmla="*/ 292608 h 293156"/>
              <a:gd name="connsiteX2" fmla="*/ 3262579 w 3262579"/>
              <a:gd name="connsiteY2" fmla="*/ 0 h 29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579" h="293156">
                <a:moveTo>
                  <a:pt x="0" y="58522"/>
                </a:moveTo>
                <a:cubicBezTo>
                  <a:pt x="543763" y="180442"/>
                  <a:pt x="1087527" y="302362"/>
                  <a:pt x="1631290" y="292608"/>
                </a:cubicBezTo>
                <a:cubicBezTo>
                  <a:pt x="2175053" y="282854"/>
                  <a:pt x="2976067" y="52426"/>
                  <a:pt x="3262579" y="0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Szabadkézi sokszög 56"/>
          <p:cNvSpPr/>
          <p:nvPr/>
        </p:nvSpPr>
        <p:spPr>
          <a:xfrm rot="20113495">
            <a:off x="4345292" y="1614044"/>
            <a:ext cx="1600313" cy="160122"/>
          </a:xfrm>
          <a:custGeom>
            <a:avLst/>
            <a:gdLst>
              <a:gd name="connsiteX0" fmla="*/ 0 w 3262579"/>
              <a:gd name="connsiteY0" fmla="*/ 58522 h 293156"/>
              <a:gd name="connsiteX1" fmla="*/ 1631290 w 3262579"/>
              <a:gd name="connsiteY1" fmla="*/ 292608 h 293156"/>
              <a:gd name="connsiteX2" fmla="*/ 3262579 w 3262579"/>
              <a:gd name="connsiteY2" fmla="*/ 0 h 29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2579" h="293156">
                <a:moveTo>
                  <a:pt x="0" y="58522"/>
                </a:moveTo>
                <a:cubicBezTo>
                  <a:pt x="543763" y="180442"/>
                  <a:pt x="1087527" y="302362"/>
                  <a:pt x="1631290" y="292608"/>
                </a:cubicBezTo>
                <a:cubicBezTo>
                  <a:pt x="2175053" y="282854"/>
                  <a:pt x="2976067" y="52426"/>
                  <a:pt x="3262579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Cím 1"/>
          <p:cNvSpPr txBox="1">
            <a:spLocks/>
          </p:cNvSpPr>
          <p:nvPr/>
        </p:nvSpPr>
        <p:spPr bwMode="auto">
          <a:xfrm>
            <a:off x="609600" y="143359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A képzések kiszolgálása, a folyamatos üzem </a:t>
            </a:r>
            <a:r>
              <a:rPr lang="hu-HU" altLang="hu-HU" sz="2400" dirty="0" smtClean="0"/>
              <a:t>biztosítása mellett</a:t>
            </a: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286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975" y="6409269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599" y="595467"/>
            <a:ext cx="5409063" cy="4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b="1" dirty="0" smtClean="0">
                <a:solidFill>
                  <a:srgbClr val="FF0000"/>
                </a:solidFill>
              </a:rPr>
              <a:t>1. A tréning megtervezése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A cél és célszemélyek meghatározása</a:t>
            </a: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Ehhez illeszkedő forgatókönyv kiválasztása, megírása</a:t>
            </a:r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2. A környezet kialakítása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Munkahelyek</a:t>
            </a: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Személyzet</a:t>
            </a:r>
            <a:endParaRPr lang="hu-HU" altLang="hu-HU" dirty="0"/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3. </a:t>
            </a:r>
            <a:r>
              <a:rPr lang="hu-HU" altLang="hu-HU" b="1" dirty="0">
                <a:solidFill>
                  <a:srgbClr val="FF0000"/>
                </a:solidFill>
              </a:rPr>
              <a:t>A </a:t>
            </a:r>
            <a:r>
              <a:rPr lang="hu-HU" altLang="hu-HU" b="1" dirty="0" smtClean="0">
                <a:solidFill>
                  <a:srgbClr val="FF0000"/>
                </a:solidFill>
              </a:rPr>
              <a:t>forgatókönyvek fajtái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Egyszerűtől (egy zárlat, normál lefutás)</a:t>
            </a: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…</a:t>
            </a:r>
            <a:endParaRPr lang="hu-HU" altLang="hu-HU" dirty="0"/>
          </a:p>
          <a:p>
            <a:pPr marL="457200" indent="-457200">
              <a:buFontTx/>
              <a:buChar char="-"/>
            </a:pPr>
            <a:r>
              <a:rPr lang="hu-HU" altLang="hu-HU" dirty="0"/>
              <a:t>a</a:t>
            </a:r>
            <a:r>
              <a:rPr lang="hu-HU" altLang="hu-HU" dirty="0" smtClean="0"/>
              <a:t> legbonyolultabbig (több zárlat, összetett tartalék és fedővédelmi működések, védelmek, </a:t>
            </a:r>
            <a:r>
              <a:rPr lang="hu-HU" altLang="hu-HU" dirty="0" err="1" smtClean="0"/>
              <a:t>automatikák</a:t>
            </a:r>
            <a:r>
              <a:rPr lang="hu-HU" altLang="hu-HU" dirty="0" smtClean="0"/>
              <a:t>, kapcsolók, SCADA időleges v. tartós hibái, fals információk, emberi tévesztések…)</a:t>
            </a:r>
            <a:endParaRPr lang="hu-HU" altLang="hu-HU" dirty="0"/>
          </a:p>
          <a:p>
            <a:pPr marL="457200" indent="-457200">
              <a:buFontTx/>
              <a:buChar char="-"/>
            </a:pPr>
            <a:endParaRPr lang="hu-HU" altLang="hu-HU" dirty="0"/>
          </a:p>
          <a:p>
            <a:pPr marL="457200" indent="-457200">
              <a:buFontTx/>
              <a:buChar char="-"/>
            </a:pPr>
            <a:endParaRPr lang="en-US" altLang="hu-HU" sz="28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599" y="6409269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12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609600" y="167984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Előkészítés</a:t>
            </a:r>
          </a:p>
        </p:txBody>
      </p:sp>
      <p:pic>
        <p:nvPicPr>
          <p:cNvPr id="2050" name="Picture 2" descr="C:\Users\e9390\Documents\Dokumentumok\Tréningszimulátor\Mee előadás Bp_2017_11_16\Ábrák\elő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86" y="1599926"/>
            <a:ext cx="1842578" cy="9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9390\Documents\Dokumentumok\Tréningszimulátor\Mee előadás Bp_2017_11_16\Ábrák\Összetet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52" y="3354519"/>
            <a:ext cx="1526888" cy="11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9390\Documents\Dokumentumok\Tréningszimulátor\Mee előadás Bp_2017_11_16\Ábrák\egyszer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11" y="2359047"/>
            <a:ext cx="719215" cy="8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9390\Documents\Dokumentumok\Tréningszimulátor\Mee előadás Bp_2017_11_16\Ábrák\ter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98" y="633628"/>
            <a:ext cx="1058440" cy="11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975" y="6409269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682171"/>
            <a:ext cx="6338664" cy="405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b="1" dirty="0" smtClean="0">
                <a:solidFill>
                  <a:srgbClr val="FF0000"/>
                </a:solidFill>
              </a:rPr>
              <a:t>1. Lefolytatás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Szerepek:</a:t>
            </a:r>
          </a:p>
          <a:p>
            <a:pPr marL="665163" lvl="1" indent="-457200">
              <a:buFontTx/>
              <a:buChar char="-"/>
            </a:pPr>
            <a:r>
              <a:rPr lang="hu-HU" altLang="hu-HU" dirty="0" smtClean="0"/>
              <a:t>Tréneri</a:t>
            </a:r>
          </a:p>
          <a:p>
            <a:pPr marL="665163" lvl="1" indent="-457200">
              <a:buFontTx/>
              <a:buChar char="-"/>
            </a:pPr>
            <a:r>
              <a:rPr lang="hu-HU" altLang="hu-HU" dirty="0" smtClean="0"/>
              <a:t>Megfigyelő</a:t>
            </a:r>
          </a:p>
          <a:p>
            <a:pPr marL="665163" lvl="1" indent="-457200">
              <a:buFontTx/>
              <a:buChar char="-"/>
            </a:pPr>
            <a:r>
              <a:rPr lang="hu-HU" altLang="hu-HU" dirty="0" smtClean="0"/>
              <a:t>Értékelő</a:t>
            </a:r>
          </a:p>
          <a:p>
            <a:endParaRPr lang="hu-HU" altLang="hu-HU" b="1" dirty="0" smtClean="0"/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2. Megfigyelés</a:t>
            </a: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Értékelő lap kitöltése</a:t>
            </a:r>
            <a:endParaRPr lang="hu-HU" altLang="hu-HU" dirty="0"/>
          </a:p>
          <a:p>
            <a:endParaRPr lang="hu-HU" altLang="hu-HU" b="1" dirty="0" smtClean="0">
              <a:solidFill>
                <a:srgbClr val="FF0000"/>
              </a:solidFill>
            </a:endParaRPr>
          </a:p>
          <a:p>
            <a:endParaRPr lang="hu-HU" altLang="hu-HU" b="1" dirty="0">
              <a:solidFill>
                <a:srgbClr val="FF0000"/>
              </a:solidFill>
            </a:endParaRPr>
          </a:p>
          <a:p>
            <a:endParaRPr lang="hu-HU" altLang="hu-HU" b="1" dirty="0" smtClean="0">
              <a:solidFill>
                <a:srgbClr val="FF0000"/>
              </a:solidFill>
            </a:endParaRPr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3. Értékelés, visszajelzés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dirty="0" smtClean="0"/>
              <a:t>SCADA napló és értékelő lap alapján</a:t>
            </a:r>
          </a:p>
          <a:p>
            <a:pPr marL="457200" indent="-457200">
              <a:buFontTx/>
              <a:buChar char="-"/>
            </a:pPr>
            <a:endParaRPr lang="hu-HU" altLang="hu-HU" dirty="0"/>
          </a:p>
          <a:p>
            <a:pPr marL="457200" indent="-457200">
              <a:buFontTx/>
              <a:buChar char="-"/>
            </a:pPr>
            <a:endParaRPr lang="en-US" altLang="hu-HU" sz="28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599" y="6409269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13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609600" y="167984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A tréning</a:t>
            </a:r>
          </a:p>
        </p:txBody>
      </p:sp>
      <p:pic>
        <p:nvPicPr>
          <p:cNvPr id="6" name="Picture 3" descr="C:\Users\e9390\AppData\Local\Microsoft\Windows\Temporary Internet Files\Content.IE5\VN3B9Z24\p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68" y="392009"/>
            <a:ext cx="2374237" cy="19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9390\AppData\Local\Microsoft\Windows\Temporary Internet Files\Content.IE5\3WYID0XX\spy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03" y="2577691"/>
            <a:ext cx="1608108" cy="12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kument2\Tréningszimulátor\kep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50" y="3904090"/>
            <a:ext cx="1617161" cy="11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77" y="243973"/>
            <a:ext cx="3802587" cy="4822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617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975" y="6409269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9390" y="682171"/>
            <a:ext cx="6338664" cy="41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b="1" dirty="0" smtClean="0">
                <a:solidFill>
                  <a:srgbClr val="FF0000"/>
                </a:solidFill>
              </a:rPr>
              <a:t>1. A szimulátor fejlesztése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Gyakoribb hálózat frissítés</a:t>
            </a:r>
          </a:p>
          <a:p>
            <a:pPr marL="285750" indent="-285750">
              <a:buFontTx/>
              <a:buChar char="-"/>
            </a:pPr>
            <a:r>
              <a:rPr lang="hu-HU" dirty="0"/>
              <a:t>A</a:t>
            </a:r>
            <a:r>
              <a:rPr lang="hu-HU" dirty="0" smtClean="0"/>
              <a:t>ktív területek bővítése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Több </a:t>
            </a:r>
            <a:r>
              <a:rPr lang="hu-HU" dirty="0"/>
              <a:t>tréneri munkahely </a:t>
            </a:r>
            <a:r>
              <a:rPr lang="hu-HU" dirty="0" smtClean="0"/>
              <a:t>egyszerre </a:t>
            </a:r>
            <a:endParaRPr lang="hu-HU" dirty="0"/>
          </a:p>
          <a:p>
            <a:pPr marL="457200" indent="-457200">
              <a:buFontTx/>
              <a:buChar char="-"/>
            </a:pPr>
            <a:endParaRPr lang="hu-HU" altLang="hu-HU" dirty="0" smtClean="0"/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2. Trénerek fejlesztése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 smtClean="0"/>
              <a:t>Trénerek tudásmegosztása</a:t>
            </a:r>
          </a:p>
          <a:p>
            <a:pPr marL="285750" indent="-285750">
              <a:buFontTx/>
              <a:buChar char="-"/>
            </a:pPr>
            <a:r>
              <a:rPr lang="hu-HU" altLang="hu-HU" dirty="0" smtClean="0"/>
              <a:t> </a:t>
            </a:r>
            <a:r>
              <a:rPr lang="hu-HU" altLang="hu-HU" dirty="0" smtClean="0"/>
              <a:t>Nagy</a:t>
            </a:r>
            <a:r>
              <a:rPr lang="hu-HU" altLang="hu-HU" dirty="0" smtClean="0"/>
              <a:t> erőforrás </a:t>
            </a:r>
            <a:r>
              <a:rPr lang="hu-HU" altLang="hu-HU" dirty="0" smtClean="0"/>
              <a:t>igény =&gt; 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smtClean="0"/>
              <a:t>főállású </a:t>
            </a:r>
            <a:r>
              <a:rPr lang="hu-HU" altLang="hu-HU" dirty="0" smtClean="0"/>
              <a:t>tréner (?)</a:t>
            </a:r>
          </a:p>
          <a:p>
            <a:endParaRPr lang="hu-HU" altLang="hu-HU" dirty="0"/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3. </a:t>
            </a:r>
            <a:r>
              <a:rPr lang="hu-HU" altLang="hu-HU" b="1" dirty="0" smtClean="0">
                <a:solidFill>
                  <a:srgbClr val="FF0000"/>
                </a:solidFill>
              </a:rPr>
              <a:t>Gyakoribb,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egyenszilárd</a:t>
            </a:r>
            <a:r>
              <a:rPr lang="hu-HU" altLang="hu-HU" b="1" dirty="0" smtClean="0">
                <a:solidFill>
                  <a:srgbClr val="FF0000"/>
                </a:solidFill>
              </a:rPr>
              <a:t> tréningek</a:t>
            </a:r>
            <a:endParaRPr lang="hu-HU" altLang="hu-HU" b="1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-   Hangsúly a csoportos tréningeken</a:t>
            </a:r>
            <a:endParaRPr lang="hu-HU" altLang="hu-HU" b="1" dirty="0">
              <a:solidFill>
                <a:srgbClr val="FF0000"/>
              </a:solidFill>
            </a:endParaRPr>
          </a:p>
          <a:p>
            <a:endParaRPr lang="hu-HU" altLang="hu-HU" dirty="0"/>
          </a:p>
          <a:p>
            <a:pPr marL="457200" indent="-457200">
              <a:buFontTx/>
              <a:buChar char="-"/>
            </a:pPr>
            <a:endParaRPr lang="hu-HU" altLang="hu-HU" dirty="0"/>
          </a:p>
          <a:p>
            <a:pPr marL="457200" indent="-457200">
              <a:buFontTx/>
              <a:buChar char="-"/>
            </a:pPr>
            <a:endParaRPr lang="en-US" altLang="hu-HU" sz="28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599" y="6409269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14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529390" y="167984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Hogyan tovább?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63" y="2624606"/>
            <a:ext cx="2974974" cy="138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4448317"/>
              </p:ext>
            </p:extLst>
          </p:nvPr>
        </p:nvGraphicFramePr>
        <p:xfrm>
          <a:off x="3778932" y="682171"/>
          <a:ext cx="4992216" cy="299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7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Köszönöm a figyelmet!</a:t>
            </a:r>
            <a:endParaRPr lang="hu-H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2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483130" y="2522786"/>
            <a:ext cx="3705588" cy="164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4794703" y="751731"/>
            <a:ext cx="3705588" cy="16421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83130" y="715446"/>
            <a:ext cx="3705588" cy="1642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4813723" y="2501943"/>
            <a:ext cx="3705588" cy="1642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483130" y="758311"/>
            <a:ext cx="2893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smtClean="0">
                <a:solidFill>
                  <a:srgbClr val="FFFFFF"/>
                </a:solidFill>
              </a:rPr>
              <a:t>1. Mindenkit vigyünk haza</a:t>
            </a:r>
            <a:br>
              <a:rPr lang="hu-HU" b="1" dirty="0" smtClean="0">
                <a:solidFill>
                  <a:srgbClr val="FFFFFF"/>
                </a:solidFill>
              </a:rPr>
            </a:br>
            <a:endParaRPr lang="hu-HU" b="1" dirty="0" smtClean="0">
              <a:solidFill>
                <a:srgbClr val="FFFFFF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85650" y="734771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2. Pörögjön a mérő</a:t>
            </a:r>
            <a:br>
              <a:rPr lang="hu-HU" b="1" dirty="0" smtClean="0"/>
            </a:br>
            <a:r>
              <a:rPr lang="hu-HU" b="1" dirty="0" smtClean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492183" y="2524132"/>
            <a:ext cx="372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3. Legyen kedvünk bejárni dolgozni</a:t>
            </a:r>
            <a:br>
              <a:rPr lang="hu-HU" b="1" dirty="0" smtClean="0"/>
            </a:br>
            <a:r>
              <a:rPr lang="hu-HU" b="1" dirty="0" smtClean="0"/>
              <a:t>	</a:t>
            </a:r>
          </a:p>
        </p:txBody>
      </p:sp>
      <p:sp>
        <p:nvSpPr>
          <p:cNvPr id="7" name="Téglalap 6"/>
          <p:cNvSpPr/>
          <p:nvPr/>
        </p:nvSpPr>
        <p:spPr>
          <a:xfrm>
            <a:off x="4813723" y="2506027"/>
            <a:ext cx="1252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FFFF"/>
                </a:solidFill>
              </a:rPr>
              <a:t>4. Jobban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	</a:t>
            </a:r>
          </a:p>
        </p:txBody>
      </p:sp>
      <p:sp>
        <p:nvSpPr>
          <p:cNvPr id="9" name="Téglalap 8"/>
          <p:cNvSpPr/>
          <p:nvPr/>
        </p:nvSpPr>
        <p:spPr>
          <a:xfrm>
            <a:off x="744768" y="2975440"/>
            <a:ext cx="1860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Munkatársak</a:t>
            </a:r>
            <a:br>
              <a:rPr lang="hu-HU" dirty="0" smtClean="0"/>
            </a:br>
            <a:r>
              <a:rPr lang="hu-HU" dirty="0" smtClean="0"/>
              <a:t>Motiváció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20183" y="1258630"/>
            <a:ext cx="2839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>
                <a:solidFill>
                  <a:srgbClr val="FFFFFF"/>
                </a:solidFill>
              </a:rPr>
              <a:t>Munkabiztonság </a:t>
            </a:r>
            <a:br>
              <a:rPr lang="hu-HU" dirty="0" smtClean="0">
                <a:solidFill>
                  <a:srgbClr val="FFFFFF"/>
                </a:solidFill>
              </a:rPr>
            </a:br>
            <a:r>
              <a:rPr lang="hu-HU" dirty="0" smtClean="0">
                <a:solidFill>
                  <a:srgbClr val="FFFFFF"/>
                </a:solidFill>
              </a:rPr>
              <a:t>Környezet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003840" y="1208218"/>
            <a:ext cx="1704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/>
              <a:t>Ügyfél</a:t>
            </a:r>
            <a:br>
              <a:rPr lang="hu-HU" dirty="0" smtClean="0"/>
            </a:br>
            <a:r>
              <a:rPr lang="hu-HU" dirty="0" smtClean="0"/>
              <a:t>Üzlet</a:t>
            </a:r>
            <a:br>
              <a:rPr lang="hu-HU" dirty="0" smtClean="0"/>
            </a:br>
            <a:endParaRPr lang="hu-HU" dirty="0" smtClean="0"/>
          </a:p>
        </p:txBody>
      </p:sp>
      <p:sp>
        <p:nvSpPr>
          <p:cNvPr id="12" name="Téglalap 11"/>
          <p:cNvSpPr/>
          <p:nvPr/>
        </p:nvSpPr>
        <p:spPr>
          <a:xfrm>
            <a:off x="5043226" y="2916623"/>
            <a:ext cx="3554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 smtClean="0">
                <a:solidFill>
                  <a:srgbClr val="FFFFFF"/>
                </a:solidFill>
              </a:rPr>
              <a:t>Állandó fejlődési igény, megfelelni a mindenkori kihívásoknak</a:t>
            </a:r>
          </a:p>
          <a:p>
            <a:pPr lvl="0"/>
            <a:r>
              <a:rPr lang="hu-HU" dirty="0" smtClean="0">
                <a:solidFill>
                  <a:srgbClr val="FFFFFF"/>
                </a:solidFill>
              </a:rPr>
              <a:t>Ügyfél</a:t>
            </a:r>
            <a:endParaRPr lang="hu-HU" dirty="0">
              <a:solidFill>
                <a:srgbClr val="FFFFFF"/>
              </a:solidFill>
            </a:endParaRPr>
          </a:p>
          <a:p>
            <a:pPr lvl="0"/>
            <a:r>
              <a:rPr lang="hu-HU" dirty="0" smtClean="0">
                <a:solidFill>
                  <a:srgbClr val="FFFFFF"/>
                </a:solidFill>
              </a:rPr>
              <a:t>MEKH </a:t>
            </a:r>
          </a:p>
        </p:txBody>
      </p:sp>
      <p:sp>
        <p:nvSpPr>
          <p:cNvPr id="17" name="Cím 7"/>
          <p:cNvSpPr>
            <a:spLocks noGrp="1"/>
          </p:cNvSpPr>
          <p:nvPr>
            <p:ph type="title"/>
          </p:nvPr>
        </p:nvSpPr>
        <p:spPr>
          <a:xfrm>
            <a:off x="2275734" y="235041"/>
            <a:ext cx="4067175" cy="342476"/>
          </a:xfrm>
        </p:spPr>
        <p:txBody>
          <a:bodyPr/>
          <a:lstStyle/>
          <a:p>
            <a:pPr algn="ctr"/>
            <a:r>
              <a:rPr lang="hu-HU" b="1" dirty="0" smtClean="0">
                <a:cs typeface="Arial" charset="0"/>
              </a:rPr>
              <a:t>Az </a:t>
            </a:r>
            <a:r>
              <a:rPr lang="hu-HU" b="1" dirty="0" smtClean="0">
                <a:cs typeface="Arial" charset="0"/>
              </a:rPr>
              <a:t>Üzemirányítás </a:t>
            </a:r>
            <a:r>
              <a:rPr lang="hu-HU" b="1" dirty="0" smtClean="0">
                <a:cs typeface="Arial" charset="0"/>
              </a:rPr>
              <a:t>értékei</a:t>
            </a:r>
            <a:endParaRPr lang="hu-HU" dirty="0"/>
          </a:p>
        </p:txBody>
      </p:sp>
      <p:sp>
        <p:nvSpPr>
          <p:cNvPr id="2" name="Lekerekített téglalap feliratnak 1"/>
          <p:cNvSpPr/>
          <p:nvPr/>
        </p:nvSpPr>
        <p:spPr>
          <a:xfrm>
            <a:off x="2275734" y="4288491"/>
            <a:ext cx="3659439" cy="708626"/>
          </a:xfrm>
          <a:prstGeom prst="wedgeRoundRectCallout">
            <a:avLst>
              <a:gd name="adj1" fmla="val 72778"/>
              <a:gd name="adj2" fmla="val -161353"/>
              <a:gd name="adj3" fmla="val 16667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+mj-lt"/>
              </a:rPr>
              <a:t>TRÉNINGSZIMULÁTOR</a:t>
            </a:r>
            <a:endParaRPr lang="hu-HU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93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2275734" y="99245"/>
            <a:ext cx="4067175" cy="933360"/>
          </a:xfrm>
        </p:spPr>
        <p:txBody>
          <a:bodyPr/>
          <a:lstStyle/>
          <a:p>
            <a:pPr algn="ctr"/>
            <a:r>
              <a:rPr lang="hu-HU" b="1" dirty="0" smtClean="0">
                <a:cs typeface="Arial" charset="0"/>
              </a:rPr>
              <a:t/>
            </a:r>
            <a:br>
              <a:rPr lang="hu-HU" b="1" dirty="0" smtClean="0">
                <a:cs typeface="Arial" charset="0"/>
              </a:rPr>
            </a:br>
            <a:r>
              <a:rPr lang="hu-HU" b="1" dirty="0" smtClean="0">
                <a:cs typeface="Arial" charset="0"/>
              </a:rPr>
              <a:t>Tartalom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0" y="1280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AutoNum type="arabicPeriod"/>
            </a:pPr>
            <a:r>
              <a:rPr lang="hu-HU" dirty="0" smtClean="0"/>
              <a:t>Üzemirányítási szervezetünk</a:t>
            </a:r>
          </a:p>
          <a:p>
            <a:pPr marL="342900" indent="-342900">
              <a:buFontTx/>
              <a:buAutoNum type="arabicPeriod"/>
            </a:pPr>
            <a:r>
              <a:rPr lang="hu-HU" dirty="0"/>
              <a:t>Az eszköz</a:t>
            </a:r>
          </a:p>
          <a:p>
            <a:pPr marL="342900" indent="-342900">
              <a:buFontTx/>
              <a:buAutoNum type="arabicPeriod"/>
            </a:pPr>
            <a:r>
              <a:rPr lang="hu-HU" dirty="0"/>
              <a:t>Szervezeti háttér kialakítása</a:t>
            </a:r>
          </a:p>
          <a:p>
            <a:pPr marL="342900" indent="-342900">
              <a:buFontTx/>
              <a:buAutoNum type="arabicPeriod"/>
            </a:pPr>
            <a:r>
              <a:rPr lang="hu-HU" dirty="0" smtClean="0"/>
              <a:t>Mire használjuk, </a:t>
            </a:r>
            <a:r>
              <a:rPr lang="hu-HU" dirty="0"/>
              <a:t>és </a:t>
            </a:r>
            <a:r>
              <a:rPr lang="hu-HU" dirty="0" smtClean="0"/>
              <a:t>milyen módszertannal</a:t>
            </a:r>
          </a:p>
          <a:p>
            <a:pPr marL="342900" lvl="0" indent="-342900">
              <a:buFontTx/>
              <a:buAutoNum type="arabicPeriod"/>
            </a:pPr>
            <a:r>
              <a:rPr lang="hu-HU" dirty="0"/>
              <a:t>Előkészítés, gyakorlatok fajtái</a:t>
            </a:r>
          </a:p>
          <a:p>
            <a:pPr marL="342900" lvl="0" indent="-342900">
              <a:buFontTx/>
              <a:buAutoNum type="arabicPeriod"/>
            </a:pPr>
            <a:r>
              <a:rPr lang="hu-HU" dirty="0"/>
              <a:t>A tréning</a:t>
            </a:r>
          </a:p>
          <a:p>
            <a:pPr marL="342900" lvl="0" indent="-342900">
              <a:buFontTx/>
              <a:buAutoNum type="arabicPeriod"/>
            </a:pPr>
            <a:r>
              <a:rPr lang="hu-HU" dirty="0"/>
              <a:t>Értékelés</a:t>
            </a:r>
          </a:p>
          <a:p>
            <a:pPr marL="342900" lvl="0" indent="-342900">
              <a:buFontTx/>
              <a:buAutoNum type="arabicPeriod"/>
            </a:pPr>
            <a:r>
              <a:rPr lang="hu-HU" dirty="0"/>
              <a:t>Hogyan tovább</a:t>
            </a:r>
          </a:p>
          <a:p>
            <a:pPr marL="342900" indent="-342900">
              <a:buFontTx/>
              <a:buAutoNum type="arabicPeriod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872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r="1411" b="1175"/>
          <a:stretch/>
        </p:blipFill>
        <p:spPr bwMode="gray">
          <a:xfrm rot="5400000">
            <a:off x="2627086" y="-1721870"/>
            <a:ext cx="3961836" cy="85689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47739" y="644264"/>
            <a:ext cx="7013575" cy="92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endParaRPr lang="hu-HU" altLang="hu-HU" sz="2000" dirty="0"/>
          </a:p>
          <a:p>
            <a:pPr algn="ctr"/>
            <a:r>
              <a:rPr lang="hu-HU" altLang="hu-HU" sz="2000" dirty="0"/>
              <a:t>Kereszt </a:t>
            </a:r>
            <a:r>
              <a:rPr lang="hu-HU" altLang="hu-HU" sz="2000" dirty="0" smtClean="0"/>
              <a:t>feljogosítások </a:t>
            </a:r>
            <a:r>
              <a:rPr lang="hu-HU" altLang="hu-HU" sz="2000" dirty="0" err="1" smtClean="0"/>
              <a:t>ÜIK-k</a:t>
            </a:r>
            <a:r>
              <a:rPr lang="hu-HU" altLang="hu-HU" sz="2000" dirty="0" smtClean="0"/>
              <a:t> és </a:t>
            </a:r>
            <a:r>
              <a:rPr lang="hu-HU" altLang="hu-HU" sz="2000" dirty="0" err="1" smtClean="0"/>
              <a:t>KDSZ-ek</a:t>
            </a:r>
            <a:r>
              <a:rPr lang="hu-HU" altLang="hu-HU" sz="2000" dirty="0" smtClean="0"/>
              <a:t> között</a:t>
            </a:r>
          </a:p>
          <a:p>
            <a:pPr algn="ctr"/>
            <a:r>
              <a:rPr lang="hu-HU" altLang="hu-HU" sz="2000" dirty="0" smtClean="0"/>
              <a:t>(Összetett</a:t>
            </a:r>
            <a:r>
              <a:rPr lang="hu-HU" altLang="hu-HU" sz="2000" dirty="0"/>
              <a:t>, sokrétű diszpécseri </a:t>
            </a:r>
            <a:r>
              <a:rPr lang="hu-HU" altLang="hu-HU" sz="2000" dirty="0" smtClean="0"/>
              <a:t>követelmények)</a:t>
            </a:r>
            <a:endParaRPr lang="hu-HU" altLang="hu-HU" sz="2000" dirty="0"/>
          </a:p>
          <a:p>
            <a:endParaRPr lang="hu-HU" altLang="hu-HU" sz="2000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gray">
          <a:xfrm>
            <a:off x="4771858" y="3833254"/>
            <a:ext cx="2120900" cy="3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hu-HU" altLang="hu-HU" dirty="0"/>
              <a:t>- ÜIK üzemirányítók</a:t>
            </a:r>
          </a:p>
        </p:txBody>
      </p:sp>
      <p:sp>
        <p:nvSpPr>
          <p:cNvPr id="12" name="Téglalap 11"/>
          <p:cNvSpPr/>
          <p:nvPr/>
        </p:nvSpPr>
        <p:spPr bwMode="auto">
          <a:xfrm>
            <a:off x="2555776" y="1780057"/>
            <a:ext cx="1141412" cy="377777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hu-HU" sz="1400" dirty="0">
                <a:solidFill>
                  <a:schemeClr val="bg1"/>
                </a:solidFill>
                <a:cs typeface="Arial" pitchFamily="34" charset="0"/>
              </a:rPr>
              <a:t>EED</a:t>
            </a:r>
          </a:p>
        </p:txBody>
      </p:sp>
      <p:sp>
        <p:nvSpPr>
          <p:cNvPr id="13" name="Téglalap 12"/>
          <p:cNvSpPr/>
          <p:nvPr/>
        </p:nvSpPr>
        <p:spPr bwMode="auto">
          <a:xfrm>
            <a:off x="5211763" y="1970583"/>
            <a:ext cx="1141412" cy="377778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hu-HU" sz="1400" dirty="0">
                <a:solidFill>
                  <a:schemeClr val="bg1"/>
                </a:solidFill>
                <a:cs typeface="Arial" pitchFamily="34" charset="0"/>
              </a:rPr>
              <a:t>ETI</a:t>
            </a:r>
          </a:p>
        </p:txBody>
      </p:sp>
      <p:sp>
        <p:nvSpPr>
          <p:cNvPr id="14" name="Téglalap 13"/>
          <p:cNvSpPr/>
          <p:nvPr/>
        </p:nvSpPr>
        <p:spPr bwMode="auto">
          <a:xfrm>
            <a:off x="3368676" y="3338686"/>
            <a:ext cx="1139825" cy="377778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hu-HU" sz="1400" dirty="0">
                <a:solidFill>
                  <a:schemeClr val="bg1"/>
                </a:solidFill>
                <a:cs typeface="Arial" pitchFamily="34" charset="0"/>
              </a:rPr>
              <a:t>EDE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249364" y="1972166"/>
            <a:ext cx="9096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cs typeface="Arial" pitchFamily="34" charset="0"/>
              </a:rPr>
              <a:t>Győr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665914" y="1887554"/>
            <a:ext cx="135413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cs typeface="Arial" pitchFamily="34" charset="0"/>
              </a:rPr>
              <a:t>Debrecen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349501" y="4030782"/>
            <a:ext cx="93027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cs typeface="Arial" pitchFamily="34" charset="0"/>
              </a:rPr>
              <a:t>Pécs</a:t>
            </a:r>
          </a:p>
        </p:txBody>
      </p:sp>
      <p:sp>
        <p:nvSpPr>
          <p:cNvPr id="18" name="Szövegdoboz 38"/>
          <p:cNvSpPr txBox="1"/>
          <p:nvPr/>
        </p:nvSpPr>
        <p:spPr>
          <a:xfrm>
            <a:off x="1616075" y="3455178"/>
            <a:ext cx="12446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rgbClr val="000000"/>
                </a:solidFill>
                <a:cs typeface="Arial" pitchFamily="34" charset="0"/>
              </a:rPr>
              <a:t>Kaposvár</a:t>
            </a:r>
          </a:p>
        </p:txBody>
      </p:sp>
      <p:sp>
        <p:nvSpPr>
          <p:cNvPr id="19" name="Szövegdoboz 38"/>
          <p:cNvSpPr txBox="1"/>
          <p:nvPr/>
        </p:nvSpPr>
        <p:spPr>
          <a:xfrm>
            <a:off x="5767389" y="2526320"/>
            <a:ext cx="12795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rgbClr val="000000"/>
                </a:solidFill>
                <a:cs typeface="Arial" pitchFamily="34" charset="0"/>
              </a:rPr>
              <a:t>Szolnok</a:t>
            </a:r>
          </a:p>
        </p:txBody>
      </p:sp>
      <p:sp>
        <p:nvSpPr>
          <p:cNvPr id="20" name="Szövegdoboz 38"/>
          <p:cNvSpPr txBox="1"/>
          <p:nvPr/>
        </p:nvSpPr>
        <p:spPr>
          <a:xfrm>
            <a:off x="1768476" y="2631787"/>
            <a:ext cx="13049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rgbClr val="000000"/>
                </a:solidFill>
                <a:cs typeface="Arial" pitchFamily="34" charset="0"/>
              </a:rPr>
              <a:t>Veszprém</a:t>
            </a:r>
          </a:p>
        </p:txBody>
      </p:sp>
      <p:sp>
        <p:nvSpPr>
          <p:cNvPr id="21" name="Szalagnyíl jobbra 48"/>
          <p:cNvSpPr>
            <a:spLocks noChangeArrowheads="1"/>
          </p:cNvSpPr>
          <p:nvPr/>
        </p:nvSpPr>
        <p:spPr bwMode="auto">
          <a:xfrm>
            <a:off x="1830389" y="2068789"/>
            <a:ext cx="117475" cy="138240"/>
          </a:xfrm>
          <a:prstGeom prst="curvedRightArrow">
            <a:avLst>
              <a:gd name="adj1" fmla="val 24943"/>
              <a:gd name="adj2" fmla="val 49879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2" name="Szalagnyíl jobbra 49"/>
          <p:cNvSpPr>
            <a:spLocks noChangeArrowheads="1"/>
          </p:cNvSpPr>
          <p:nvPr/>
        </p:nvSpPr>
        <p:spPr bwMode="auto">
          <a:xfrm rot="10800000">
            <a:off x="1982788" y="2049722"/>
            <a:ext cx="133350" cy="145391"/>
          </a:xfrm>
          <a:prstGeom prst="curvedRightArrow">
            <a:avLst>
              <a:gd name="adj1" fmla="val 24993"/>
              <a:gd name="adj2" fmla="val 49993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3" name="Szalagnyíl jobbra 50"/>
          <p:cNvSpPr>
            <a:spLocks noChangeArrowheads="1"/>
          </p:cNvSpPr>
          <p:nvPr/>
        </p:nvSpPr>
        <p:spPr bwMode="auto">
          <a:xfrm>
            <a:off x="2635251" y="2616984"/>
            <a:ext cx="117475" cy="138240"/>
          </a:xfrm>
          <a:prstGeom prst="curvedRightArrow">
            <a:avLst>
              <a:gd name="adj1" fmla="val 24943"/>
              <a:gd name="adj2" fmla="val 49879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4" name="Szalagnyíl jobbra 51"/>
          <p:cNvSpPr>
            <a:spLocks noChangeArrowheads="1"/>
          </p:cNvSpPr>
          <p:nvPr/>
        </p:nvSpPr>
        <p:spPr bwMode="auto">
          <a:xfrm rot="10800000">
            <a:off x="2787650" y="2597916"/>
            <a:ext cx="133350" cy="145391"/>
          </a:xfrm>
          <a:prstGeom prst="curvedRightArrow">
            <a:avLst>
              <a:gd name="adj1" fmla="val 24993"/>
              <a:gd name="adj2" fmla="val 49993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5" name="Szalagnyíl jobbra 52"/>
          <p:cNvSpPr>
            <a:spLocks noChangeArrowheads="1"/>
          </p:cNvSpPr>
          <p:nvPr/>
        </p:nvSpPr>
        <p:spPr bwMode="auto">
          <a:xfrm>
            <a:off x="2493964" y="3528302"/>
            <a:ext cx="117475" cy="138240"/>
          </a:xfrm>
          <a:prstGeom prst="curvedRightArrow">
            <a:avLst>
              <a:gd name="adj1" fmla="val 24943"/>
              <a:gd name="adj2" fmla="val 49879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6" name="Szalagnyíl jobbra 53"/>
          <p:cNvSpPr>
            <a:spLocks noChangeArrowheads="1"/>
          </p:cNvSpPr>
          <p:nvPr/>
        </p:nvSpPr>
        <p:spPr bwMode="auto">
          <a:xfrm rot="10800000">
            <a:off x="2646363" y="3509234"/>
            <a:ext cx="133350" cy="144199"/>
          </a:xfrm>
          <a:prstGeom prst="curvedRightArrow">
            <a:avLst>
              <a:gd name="adj1" fmla="val 24788"/>
              <a:gd name="adj2" fmla="val 49583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7" name="Szalagnyíl jobbra 54"/>
          <p:cNvSpPr>
            <a:spLocks noChangeArrowheads="1"/>
          </p:cNvSpPr>
          <p:nvPr/>
        </p:nvSpPr>
        <p:spPr bwMode="auto">
          <a:xfrm>
            <a:off x="2955926" y="4107481"/>
            <a:ext cx="117475" cy="138240"/>
          </a:xfrm>
          <a:prstGeom prst="curvedRightArrow">
            <a:avLst>
              <a:gd name="adj1" fmla="val 24943"/>
              <a:gd name="adj2" fmla="val 49879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8" name="Szalagnyíl jobbra 55"/>
          <p:cNvSpPr>
            <a:spLocks noChangeArrowheads="1"/>
          </p:cNvSpPr>
          <p:nvPr/>
        </p:nvSpPr>
        <p:spPr bwMode="auto">
          <a:xfrm rot="10800000">
            <a:off x="3108325" y="4088413"/>
            <a:ext cx="133350" cy="144199"/>
          </a:xfrm>
          <a:prstGeom prst="curvedRightArrow">
            <a:avLst>
              <a:gd name="adj1" fmla="val 24788"/>
              <a:gd name="adj2" fmla="val 49583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29" name="Szalagnyíl jobbra 56"/>
          <p:cNvSpPr>
            <a:spLocks noChangeArrowheads="1"/>
          </p:cNvSpPr>
          <p:nvPr/>
        </p:nvSpPr>
        <p:spPr bwMode="auto">
          <a:xfrm>
            <a:off x="6646864" y="2578756"/>
            <a:ext cx="117475" cy="138240"/>
          </a:xfrm>
          <a:prstGeom prst="curvedRightArrow">
            <a:avLst>
              <a:gd name="adj1" fmla="val 24943"/>
              <a:gd name="adj2" fmla="val 49879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30" name="Szalagnyíl jobbra 57"/>
          <p:cNvSpPr>
            <a:spLocks noChangeArrowheads="1"/>
          </p:cNvSpPr>
          <p:nvPr/>
        </p:nvSpPr>
        <p:spPr bwMode="auto">
          <a:xfrm rot="10800000">
            <a:off x="6799263" y="2559688"/>
            <a:ext cx="133350" cy="144199"/>
          </a:xfrm>
          <a:prstGeom prst="curvedRightArrow">
            <a:avLst>
              <a:gd name="adj1" fmla="val 24788"/>
              <a:gd name="adj2" fmla="val 49583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31" name="Szalagnyíl jobbra 58"/>
          <p:cNvSpPr>
            <a:spLocks noChangeArrowheads="1"/>
          </p:cNvSpPr>
          <p:nvPr/>
        </p:nvSpPr>
        <p:spPr bwMode="auto">
          <a:xfrm>
            <a:off x="7627939" y="1948331"/>
            <a:ext cx="117475" cy="139432"/>
          </a:xfrm>
          <a:prstGeom prst="curvedRightArrow">
            <a:avLst>
              <a:gd name="adj1" fmla="val 25158"/>
              <a:gd name="adj2" fmla="val 50309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32" name="Szalagnyíl jobbra 59"/>
          <p:cNvSpPr>
            <a:spLocks noChangeArrowheads="1"/>
          </p:cNvSpPr>
          <p:nvPr/>
        </p:nvSpPr>
        <p:spPr bwMode="auto">
          <a:xfrm rot="10800000">
            <a:off x="7780338" y="1929264"/>
            <a:ext cx="133350" cy="145391"/>
          </a:xfrm>
          <a:prstGeom prst="curvedRightArrow">
            <a:avLst>
              <a:gd name="adj1" fmla="val 24993"/>
              <a:gd name="adj2" fmla="val 49993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21C0A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hu-HU" altLang="hu-HU" sz="1400"/>
          </a:p>
        </p:txBody>
      </p:sp>
      <p:sp>
        <p:nvSpPr>
          <p:cNvPr id="33" name="Rectangle 6"/>
          <p:cNvSpPr txBox="1">
            <a:spLocks noChangeArrowheads="1"/>
          </p:cNvSpPr>
          <p:nvPr/>
        </p:nvSpPr>
        <p:spPr bwMode="gray">
          <a:xfrm>
            <a:off x="4765675" y="4160512"/>
            <a:ext cx="2393950" cy="30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600"/>
              </a:lnSpc>
              <a:buFontTx/>
              <a:buChar char="-"/>
            </a:pPr>
            <a:r>
              <a:rPr lang="hu-HU" altLang="hu-HU" dirty="0"/>
              <a:t> KDSZ üzemirányítók</a:t>
            </a:r>
            <a:endParaRPr lang="hu-HU" altLang="hu-HU" dirty="0">
              <a:latin typeface="Polo" pitchFamily="2" charset="0"/>
            </a:endParaRPr>
          </a:p>
        </p:txBody>
      </p:sp>
      <p:sp>
        <p:nvSpPr>
          <p:cNvPr id="35" name="Cím 1"/>
          <p:cNvSpPr txBox="1">
            <a:spLocks/>
          </p:cNvSpPr>
          <p:nvPr/>
        </p:nvSpPr>
        <p:spPr bwMode="auto">
          <a:xfrm>
            <a:off x="461306" y="184134"/>
            <a:ext cx="7927119" cy="3243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dirty="0" smtClean="0"/>
              <a:t>  Szervezeti felépítés, működés</a:t>
            </a:r>
          </a:p>
        </p:txBody>
      </p:sp>
      <p:sp>
        <p:nvSpPr>
          <p:cNvPr id="36" name="Ív 35"/>
          <p:cNvSpPr/>
          <p:nvPr/>
        </p:nvSpPr>
        <p:spPr>
          <a:xfrm flipH="1">
            <a:off x="3203848" y="1779441"/>
            <a:ext cx="2426654" cy="1653336"/>
          </a:xfrm>
          <a:prstGeom prst="arc">
            <a:avLst>
              <a:gd name="adj1" fmla="val 16200000"/>
              <a:gd name="adj2" fmla="val 14635342"/>
            </a:avLst>
          </a:prstGeom>
          <a:ln w="38100">
            <a:solidFill>
              <a:srgbClr val="0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7" name="Ív 36"/>
          <p:cNvSpPr/>
          <p:nvPr/>
        </p:nvSpPr>
        <p:spPr>
          <a:xfrm flipH="1">
            <a:off x="1403648" y="2103778"/>
            <a:ext cx="1103150" cy="598154"/>
          </a:xfrm>
          <a:prstGeom prst="arc">
            <a:avLst>
              <a:gd name="adj1" fmla="val 16200000"/>
              <a:gd name="adj2" fmla="val 14635342"/>
            </a:avLst>
          </a:prstGeom>
          <a:ln w="38100">
            <a:solidFill>
              <a:srgbClr val="0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8" name="Ív 37"/>
          <p:cNvSpPr/>
          <p:nvPr/>
        </p:nvSpPr>
        <p:spPr>
          <a:xfrm flipH="1">
            <a:off x="2051721" y="3617346"/>
            <a:ext cx="1161887" cy="479218"/>
          </a:xfrm>
          <a:prstGeom prst="arc">
            <a:avLst>
              <a:gd name="adj1" fmla="val 16200000"/>
              <a:gd name="adj2" fmla="val 14635342"/>
            </a:avLst>
          </a:prstGeom>
          <a:ln w="38100">
            <a:solidFill>
              <a:srgbClr val="0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9" name="Ív 38"/>
          <p:cNvSpPr/>
          <p:nvPr/>
        </p:nvSpPr>
        <p:spPr>
          <a:xfrm flipH="1">
            <a:off x="6578466" y="2039610"/>
            <a:ext cx="1161887" cy="550672"/>
          </a:xfrm>
          <a:prstGeom prst="arc">
            <a:avLst>
              <a:gd name="adj1" fmla="val 16200000"/>
              <a:gd name="adj2" fmla="val 14635342"/>
            </a:avLst>
          </a:prstGeom>
          <a:ln w="38100">
            <a:solidFill>
              <a:srgbClr val="0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40" name="Rectangle 6"/>
          <p:cNvSpPr txBox="1">
            <a:spLocks noChangeArrowheads="1"/>
          </p:cNvSpPr>
          <p:nvPr/>
        </p:nvSpPr>
        <p:spPr bwMode="gray">
          <a:xfrm>
            <a:off x="4773480" y="4510990"/>
            <a:ext cx="2393950" cy="30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600"/>
              </a:lnSpc>
              <a:buFontTx/>
              <a:buChar char="-"/>
            </a:pPr>
            <a:r>
              <a:rPr lang="hu-HU" altLang="hu-HU" dirty="0"/>
              <a:t> </a:t>
            </a:r>
            <a:r>
              <a:rPr lang="hu-HU" altLang="hu-HU" dirty="0" err="1" smtClean="0"/>
              <a:t>Üzemelőkészítők</a:t>
            </a:r>
            <a:endParaRPr lang="hu-HU" altLang="hu-HU" dirty="0" smtClean="0"/>
          </a:p>
          <a:p>
            <a:pPr>
              <a:lnSpc>
                <a:spcPts val="2600"/>
              </a:lnSpc>
            </a:pPr>
            <a:endParaRPr lang="hu-HU" altLang="hu-HU" dirty="0">
              <a:latin typeface="Pol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8807" y="6180457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6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2431" y="6180457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5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Text Box 824"/>
          <p:cNvSpPr txBox="1">
            <a:spLocks noChangeArrowheads="1"/>
          </p:cNvSpPr>
          <p:nvPr/>
        </p:nvSpPr>
        <p:spPr bwMode="auto">
          <a:xfrm>
            <a:off x="5253808" y="2087907"/>
            <a:ext cx="1844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6000" b="1">
                <a:solidFill>
                  <a:srgbClr val="969696"/>
                </a:solidFill>
              </a:rPr>
              <a:t>E T I</a:t>
            </a:r>
            <a:endParaRPr lang="en-GB" altLang="hu-HU" sz="6000" b="1">
              <a:solidFill>
                <a:srgbClr val="969696"/>
              </a:solidFill>
            </a:endParaRPr>
          </a:p>
        </p:txBody>
      </p:sp>
      <p:sp>
        <p:nvSpPr>
          <p:cNvPr id="660" name="Text Box 825"/>
          <p:cNvSpPr txBox="1">
            <a:spLocks noChangeArrowheads="1"/>
          </p:cNvSpPr>
          <p:nvPr/>
        </p:nvSpPr>
        <p:spPr bwMode="auto">
          <a:xfrm>
            <a:off x="1493021" y="1167893"/>
            <a:ext cx="24463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6000" b="1">
                <a:solidFill>
                  <a:srgbClr val="969696"/>
                </a:solidFill>
              </a:rPr>
              <a:t>E E D</a:t>
            </a:r>
            <a:endParaRPr lang="en-GB" altLang="hu-HU" sz="6000" b="1">
              <a:solidFill>
                <a:srgbClr val="969696"/>
              </a:solidFill>
            </a:endParaRPr>
          </a:p>
        </p:txBody>
      </p:sp>
      <p:sp>
        <p:nvSpPr>
          <p:cNvPr id="661" name="Text Box 826"/>
          <p:cNvSpPr txBox="1">
            <a:spLocks noChangeArrowheads="1"/>
          </p:cNvSpPr>
          <p:nvPr/>
        </p:nvSpPr>
        <p:spPr bwMode="auto">
          <a:xfrm>
            <a:off x="948507" y="3149736"/>
            <a:ext cx="24463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6000" b="1">
                <a:solidFill>
                  <a:srgbClr val="969696"/>
                </a:solidFill>
              </a:rPr>
              <a:t>E D E </a:t>
            </a:r>
            <a:endParaRPr lang="en-GB" altLang="hu-HU" sz="6000" b="1">
              <a:solidFill>
                <a:srgbClr val="969696"/>
              </a:solidFill>
            </a:endParaRPr>
          </a:p>
        </p:txBody>
      </p:sp>
      <p:grpSp>
        <p:nvGrpSpPr>
          <p:cNvPr id="662" name="Group 848"/>
          <p:cNvGrpSpPr>
            <a:grpSpLocks/>
          </p:cNvGrpSpPr>
          <p:nvPr/>
        </p:nvGrpSpPr>
        <p:grpSpPr bwMode="auto">
          <a:xfrm>
            <a:off x="1467620" y="1811426"/>
            <a:ext cx="5975350" cy="1409814"/>
            <a:chOff x="929" y="1712"/>
            <a:chExt cx="3764" cy="1183"/>
          </a:xfrm>
        </p:grpSpPr>
        <p:grpSp>
          <p:nvGrpSpPr>
            <p:cNvPr id="663" name="Group 242"/>
            <p:cNvGrpSpPr>
              <a:grpSpLocks/>
            </p:cNvGrpSpPr>
            <p:nvPr/>
          </p:nvGrpSpPr>
          <p:grpSpPr bwMode="auto">
            <a:xfrm>
              <a:off x="1301" y="2761"/>
              <a:ext cx="63" cy="134"/>
              <a:chOff x="1673" y="2010"/>
              <a:chExt cx="63" cy="134"/>
            </a:xfrm>
          </p:grpSpPr>
          <p:sp>
            <p:nvSpPr>
              <p:cNvPr id="708" name="Line 239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9" name="Line 240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10" name="Line 241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4" name="Group 709"/>
            <p:cNvGrpSpPr>
              <a:grpSpLocks/>
            </p:cNvGrpSpPr>
            <p:nvPr/>
          </p:nvGrpSpPr>
          <p:grpSpPr bwMode="auto">
            <a:xfrm>
              <a:off x="1046" y="2702"/>
              <a:ext cx="63" cy="134"/>
              <a:chOff x="1673" y="2010"/>
              <a:chExt cx="63" cy="134"/>
            </a:xfrm>
          </p:grpSpPr>
          <p:sp>
            <p:nvSpPr>
              <p:cNvPr id="705" name="Line 710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6" name="Line 711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7" name="Line 712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5" name="Group 713"/>
            <p:cNvGrpSpPr>
              <a:grpSpLocks/>
            </p:cNvGrpSpPr>
            <p:nvPr/>
          </p:nvGrpSpPr>
          <p:grpSpPr bwMode="auto">
            <a:xfrm rot="3558223">
              <a:off x="1719" y="2131"/>
              <a:ext cx="63" cy="134"/>
              <a:chOff x="1673" y="2010"/>
              <a:chExt cx="63" cy="134"/>
            </a:xfrm>
          </p:grpSpPr>
          <p:sp>
            <p:nvSpPr>
              <p:cNvPr id="702" name="Line 714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3" name="Line 715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4" name="Line 716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6" name="Group 717"/>
            <p:cNvGrpSpPr>
              <a:grpSpLocks/>
            </p:cNvGrpSpPr>
            <p:nvPr/>
          </p:nvGrpSpPr>
          <p:grpSpPr bwMode="auto">
            <a:xfrm rot="3558223">
              <a:off x="1464" y="2068"/>
              <a:ext cx="63" cy="134"/>
              <a:chOff x="1673" y="2010"/>
              <a:chExt cx="63" cy="134"/>
            </a:xfrm>
          </p:grpSpPr>
          <p:sp>
            <p:nvSpPr>
              <p:cNvPr id="699" name="Line 718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0" name="Line 719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01" name="Line 720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7" name="Group 721"/>
            <p:cNvGrpSpPr>
              <a:grpSpLocks/>
            </p:cNvGrpSpPr>
            <p:nvPr/>
          </p:nvGrpSpPr>
          <p:grpSpPr bwMode="auto">
            <a:xfrm>
              <a:off x="2102" y="2314"/>
              <a:ext cx="63" cy="134"/>
              <a:chOff x="1673" y="2010"/>
              <a:chExt cx="63" cy="134"/>
            </a:xfrm>
          </p:grpSpPr>
          <p:sp>
            <p:nvSpPr>
              <p:cNvPr id="696" name="Line 722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7" name="Line 723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8" name="Line 724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8" name="Group 725"/>
            <p:cNvGrpSpPr>
              <a:grpSpLocks/>
            </p:cNvGrpSpPr>
            <p:nvPr/>
          </p:nvGrpSpPr>
          <p:grpSpPr bwMode="auto">
            <a:xfrm>
              <a:off x="1895" y="2591"/>
              <a:ext cx="63" cy="134"/>
              <a:chOff x="1673" y="2010"/>
              <a:chExt cx="63" cy="134"/>
            </a:xfrm>
          </p:grpSpPr>
          <p:sp>
            <p:nvSpPr>
              <p:cNvPr id="693" name="Line 726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4" name="Line 727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5" name="Line 728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69" name="Group 729"/>
            <p:cNvGrpSpPr>
              <a:grpSpLocks/>
            </p:cNvGrpSpPr>
            <p:nvPr/>
          </p:nvGrpSpPr>
          <p:grpSpPr bwMode="auto">
            <a:xfrm>
              <a:off x="1708" y="1712"/>
              <a:ext cx="63" cy="134"/>
              <a:chOff x="1673" y="2010"/>
              <a:chExt cx="63" cy="134"/>
            </a:xfrm>
          </p:grpSpPr>
          <p:sp>
            <p:nvSpPr>
              <p:cNvPr id="690" name="Line 730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1" name="Line 731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92" name="Line 732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0" name="Group 733"/>
            <p:cNvGrpSpPr>
              <a:grpSpLocks/>
            </p:cNvGrpSpPr>
            <p:nvPr/>
          </p:nvGrpSpPr>
          <p:grpSpPr bwMode="auto">
            <a:xfrm>
              <a:off x="929" y="1989"/>
              <a:ext cx="63" cy="134"/>
              <a:chOff x="1673" y="2010"/>
              <a:chExt cx="63" cy="134"/>
            </a:xfrm>
          </p:grpSpPr>
          <p:sp>
            <p:nvSpPr>
              <p:cNvPr id="687" name="Line 734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8" name="Line 735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9" name="Line 736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1" name="Group 737"/>
            <p:cNvGrpSpPr>
              <a:grpSpLocks/>
            </p:cNvGrpSpPr>
            <p:nvPr/>
          </p:nvGrpSpPr>
          <p:grpSpPr bwMode="auto">
            <a:xfrm>
              <a:off x="1294" y="2326"/>
              <a:ext cx="63" cy="134"/>
              <a:chOff x="1673" y="2010"/>
              <a:chExt cx="63" cy="134"/>
            </a:xfrm>
          </p:grpSpPr>
          <p:sp>
            <p:nvSpPr>
              <p:cNvPr id="684" name="Line 738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5" name="Line 739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6" name="Line 740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2" name="Group 750"/>
            <p:cNvGrpSpPr>
              <a:grpSpLocks/>
            </p:cNvGrpSpPr>
            <p:nvPr/>
          </p:nvGrpSpPr>
          <p:grpSpPr bwMode="auto">
            <a:xfrm rot="3558223">
              <a:off x="4337" y="2049"/>
              <a:ext cx="63" cy="134"/>
              <a:chOff x="1673" y="2010"/>
              <a:chExt cx="63" cy="134"/>
            </a:xfrm>
          </p:grpSpPr>
          <p:sp>
            <p:nvSpPr>
              <p:cNvPr id="681" name="Line 751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2" name="Line 752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3" name="Line 753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3" name="Group 754"/>
            <p:cNvGrpSpPr>
              <a:grpSpLocks/>
            </p:cNvGrpSpPr>
            <p:nvPr/>
          </p:nvGrpSpPr>
          <p:grpSpPr bwMode="auto">
            <a:xfrm rot="3558223">
              <a:off x="4594" y="2142"/>
              <a:ext cx="63" cy="134"/>
              <a:chOff x="1673" y="2010"/>
              <a:chExt cx="63" cy="134"/>
            </a:xfrm>
          </p:grpSpPr>
          <p:sp>
            <p:nvSpPr>
              <p:cNvPr id="678" name="Line 755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9" name="Line 756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80" name="Line 757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74" name="Group 758"/>
            <p:cNvGrpSpPr>
              <a:grpSpLocks/>
            </p:cNvGrpSpPr>
            <p:nvPr/>
          </p:nvGrpSpPr>
          <p:grpSpPr bwMode="auto">
            <a:xfrm rot="3558223">
              <a:off x="4583" y="1683"/>
              <a:ext cx="63" cy="134"/>
              <a:chOff x="1673" y="2010"/>
              <a:chExt cx="63" cy="134"/>
            </a:xfrm>
          </p:grpSpPr>
          <p:sp>
            <p:nvSpPr>
              <p:cNvPr id="675" name="Line 759"/>
              <p:cNvSpPr>
                <a:spLocks noChangeShapeType="1"/>
              </p:cNvSpPr>
              <p:nvPr/>
            </p:nvSpPr>
            <p:spPr bwMode="auto">
              <a:xfrm>
                <a:off x="1673" y="2010"/>
                <a:ext cx="22" cy="7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6" name="Line 760"/>
              <p:cNvSpPr>
                <a:spLocks noChangeShapeType="1"/>
              </p:cNvSpPr>
              <p:nvPr/>
            </p:nvSpPr>
            <p:spPr bwMode="auto">
              <a:xfrm flipV="1">
                <a:off x="1697" y="2048"/>
                <a:ext cx="15" cy="31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77" name="Line 761"/>
              <p:cNvSpPr>
                <a:spLocks noChangeShapeType="1"/>
              </p:cNvSpPr>
              <p:nvPr/>
            </p:nvSpPr>
            <p:spPr bwMode="auto">
              <a:xfrm>
                <a:off x="1712" y="2048"/>
                <a:ext cx="24" cy="96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pSp>
        <p:nvGrpSpPr>
          <p:cNvPr id="711" name="Group 844"/>
          <p:cNvGrpSpPr>
            <a:grpSpLocks/>
          </p:cNvGrpSpPr>
          <p:nvPr/>
        </p:nvGrpSpPr>
        <p:grpSpPr bwMode="auto">
          <a:xfrm>
            <a:off x="992957" y="1265614"/>
            <a:ext cx="3422650" cy="3037714"/>
            <a:chOff x="630" y="1254"/>
            <a:chExt cx="2156" cy="2549"/>
          </a:xfrm>
        </p:grpSpPr>
        <p:grpSp>
          <p:nvGrpSpPr>
            <p:cNvPr id="712" name="Group 282"/>
            <p:cNvGrpSpPr>
              <a:grpSpLocks/>
            </p:cNvGrpSpPr>
            <p:nvPr/>
          </p:nvGrpSpPr>
          <p:grpSpPr bwMode="auto">
            <a:xfrm>
              <a:off x="1915" y="2015"/>
              <a:ext cx="351" cy="187"/>
              <a:chOff x="1197" y="1777"/>
              <a:chExt cx="351" cy="187"/>
            </a:xfrm>
          </p:grpSpPr>
          <p:sp>
            <p:nvSpPr>
              <p:cNvPr id="789" name="Oval 283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rgbClr val="CCFFCC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90" name="Group 284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91" name="Line 285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92" name="Line 286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93" name="Line 287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94" name="Line 288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95" name="Line 289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96" name="Line 290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13" name="Group 244"/>
            <p:cNvGrpSpPr>
              <a:grpSpLocks/>
            </p:cNvGrpSpPr>
            <p:nvPr/>
          </p:nvGrpSpPr>
          <p:grpSpPr bwMode="auto">
            <a:xfrm>
              <a:off x="1133" y="1893"/>
              <a:ext cx="351" cy="187"/>
              <a:chOff x="1197" y="1777"/>
              <a:chExt cx="351" cy="187"/>
            </a:xfrm>
          </p:grpSpPr>
          <p:sp>
            <p:nvSpPr>
              <p:cNvPr id="781" name="Oval 226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rgbClr val="CCFFCC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82" name="Group 243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83" name="Line 218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84" name="Line 219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85" name="Line 220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86" name="Line 221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87" name="Line 222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88" name="Line 225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14" name="Group 246"/>
            <p:cNvGrpSpPr>
              <a:grpSpLocks/>
            </p:cNvGrpSpPr>
            <p:nvPr/>
          </p:nvGrpSpPr>
          <p:grpSpPr bwMode="auto">
            <a:xfrm>
              <a:off x="1794" y="1254"/>
              <a:ext cx="351" cy="187"/>
              <a:chOff x="1197" y="1777"/>
              <a:chExt cx="351" cy="187"/>
            </a:xfrm>
          </p:grpSpPr>
          <p:sp>
            <p:nvSpPr>
              <p:cNvPr id="773" name="Oval 247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chemeClr val="bg1">
                  <a:alpha val="55000"/>
                </a:schemeClr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74" name="Group 248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75" name="Line 249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76" name="Line 250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77" name="Line 251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78" name="Line 252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79" name="Line 253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80" name="Line 254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15" name="Group 318"/>
            <p:cNvGrpSpPr>
              <a:grpSpLocks/>
            </p:cNvGrpSpPr>
            <p:nvPr/>
          </p:nvGrpSpPr>
          <p:grpSpPr bwMode="auto">
            <a:xfrm>
              <a:off x="1472" y="2556"/>
              <a:ext cx="351" cy="187"/>
              <a:chOff x="1197" y="1777"/>
              <a:chExt cx="351" cy="187"/>
            </a:xfrm>
          </p:grpSpPr>
          <p:sp>
            <p:nvSpPr>
              <p:cNvPr id="765" name="Oval 319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rgbClr val="CCFFCC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66" name="Group 320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67" name="Line 321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68" name="Line 322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69" name="Line 323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70" name="Line 324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71" name="Line 325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72" name="Line 326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16" name="Group 354"/>
            <p:cNvGrpSpPr>
              <a:grpSpLocks/>
            </p:cNvGrpSpPr>
            <p:nvPr/>
          </p:nvGrpSpPr>
          <p:grpSpPr bwMode="auto">
            <a:xfrm>
              <a:off x="2125" y="2945"/>
              <a:ext cx="351" cy="187"/>
              <a:chOff x="1197" y="1777"/>
              <a:chExt cx="351" cy="187"/>
            </a:xfrm>
          </p:grpSpPr>
          <p:sp>
            <p:nvSpPr>
              <p:cNvPr id="757" name="Oval 355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58" name="Group 356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59" name="Line 357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60" name="Line 358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61" name="Line 359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62" name="Line 360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63" name="Line 361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64" name="Line 362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17" name="Group 390"/>
            <p:cNvGrpSpPr>
              <a:grpSpLocks/>
            </p:cNvGrpSpPr>
            <p:nvPr/>
          </p:nvGrpSpPr>
          <p:grpSpPr bwMode="auto">
            <a:xfrm>
              <a:off x="630" y="2514"/>
              <a:ext cx="351" cy="187"/>
              <a:chOff x="1197" y="1777"/>
              <a:chExt cx="351" cy="187"/>
            </a:xfrm>
          </p:grpSpPr>
          <p:sp>
            <p:nvSpPr>
              <p:cNvPr id="749" name="Oval 391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rgbClr val="CCFFCC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50" name="Group 392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51" name="Line 393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52" name="Line 394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53" name="Line 395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54" name="Line 396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55" name="Line 397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56" name="Line 398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18" name="Group 426"/>
            <p:cNvGrpSpPr>
              <a:grpSpLocks/>
            </p:cNvGrpSpPr>
            <p:nvPr/>
          </p:nvGrpSpPr>
          <p:grpSpPr bwMode="auto">
            <a:xfrm>
              <a:off x="1375" y="3435"/>
              <a:ext cx="351" cy="187"/>
              <a:chOff x="1197" y="1777"/>
              <a:chExt cx="351" cy="187"/>
            </a:xfrm>
          </p:grpSpPr>
          <p:sp>
            <p:nvSpPr>
              <p:cNvPr id="741" name="Oval 427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42" name="Group 428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43" name="Line 429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44" name="Line 430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45" name="Line 431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46" name="Line 432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47" name="Line 433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48" name="Line 434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19" name="Group 462"/>
            <p:cNvGrpSpPr>
              <a:grpSpLocks/>
            </p:cNvGrpSpPr>
            <p:nvPr/>
          </p:nvGrpSpPr>
          <p:grpSpPr bwMode="auto">
            <a:xfrm>
              <a:off x="2435" y="3519"/>
              <a:ext cx="351" cy="187"/>
              <a:chOff x="1197" y="1777"/>
              <a:chExt cx="351" cy="187"/>
            </a:xfrm>
          </p:grpSpPr>
          <p:sp>
            <p:nvSpPr>
              <p:cNvPr id="733" name="Oval 463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734" name="Group 464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735" name="Line 465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36" name="Line 466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37" name="Line 467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38" name="Line 468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39" name="Line 469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740" name="Line 470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720" name="Freeform 692"/>
            <p:cNvSpPr>
              <a:spLocks/>
            </p:cNvSpPr>
            <p:nvPr/>
          </p:nvSpPr>
          <p:spPr bwMode="auto">
            <a:xfrm>
              <a:off x="1820" y="2200"/>
              <a:ext cx="286" cy="440"/>
            </a:xfrm>
            <a:custGeom>
              <a:avLst/>
              <a:gdLst>
                <a:gd name="T0" fmla="*/ 276 w 286"/>
                <a:gd name="T1" fmla="*/ 0 h 440"/>
                <a:gd name="T2" fmla="*/ 240 w 286"/>
                <a:gd name="T3" fmla="*/ 232 h 440"/>
                <a:gd name="T4" fmla="*/ 0 w 286"/>
                <a:gd name="T5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440">
                  <a:moveTo>
                    <a:pt x="276" y="0"/>
                  </a:moveTo>
                  <a:cubicBezTo>
                    <a:pt x="281" y="79"/>
                    <a:pt x="286" y="159"/>
                    <a:pt x="240" y="232"/>
                  </a:cubicBezTo>
                  <a:cubicBezTo>
                    <a:pt x="194" y="305"/>
                    <a:pt x="97" y="372"/>
                    <a:pt x="0" y="440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1" name="Freeform 693"/>
            <p:cNvSpPr>
              <a:spLocks/>
            </p:cNvSpPr>
            <p:nvPr/>
          </p:nvSpPr>
          <p:spPr bwMode="auto">
            <a:xfrm>
              <a:off x="1480" y="1996"/>
              <a:ext cx="436" cy="141"/>
            </a:xfrm>
            <a:custGeom>
              <a:avLst/>
              <a:gdLst>
                <a:gd name="T0" fmla="*/ 0 w 436"/>
                <a:gd name="T1" fmla="*/ 0 h 141"/>
                <a:gd name="T2" fmla="*/ 152 w 436"/>
                <a:gd name="T3" fmla="*/ 120 h 141"/>
                <a:gd name="T4" fmla="*/ 436 w 436"/>
                <a:gd name="T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6" h="141">
                  <a:moveTo>
                    <a:pt x="0" y="0"/>
                  </a:moveTo>
                  <a:cubicBezTo>
                    <a:pt x="39" y="49"/>
                    <a:pt x="79" y="99"/>
                    <a:pt x="152" y="120"/>
                  </a:cubicBezTo>
                  <a:cubicBezTo>
                    <a:pt x="225" y="141"/>
                    <a:pt x="330" y="134"/>
                    <a:pt x="436" y="12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2" name="Freeform 694"/>
            <p:cNvSpPr>
              <a:spLocks/>
            </p:cNvSpPr>
            <p:nvPr/>
          </p:nvSpPr>
          <p:spPr bwMode="auto">
            <a:xfrm>
              <a:off x="960" y="2652"/>
              <a:ext cx="528" cy="111"/>
            </a:xfrm>
            <a:custGeom>
              <a:avLst/>
              <a:gdLst>
                <a:gd name="T0" fmla="*/ 528 w 528"/>
                <a:gd name="T1" fmla="*/ 40 h 111"/>
                <a:gd name="T2" fmla="*/ 280 w 528"/>
                <a:gd name="T3" fmla="*/ 104 h 111"/>
                <a:gd name="T4" fmla="*/ 0 w 528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111">
                  <a:moveTo>
                    <a:pt x="528" y="40"/>
                  </a:moveTo>
                  <a:cubicBezTo>
                    <a:pt x="448" y="75"/>
                    <a:pt x="368" y="111"/>
                    <a:pt x="280" y="104"/>
                  </a:cubicBezTo>
                  <a:cubicBezTo>
                    <a:pt x="192" y="97"/>
                    <a:pt x="96" y="48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3" name="Freeform 695"/>
            <p:cNvSpPr>
              <a:spLocks/>
            </p:cNvSpPr>
            <p:nvPr/>
          </p:nvSpPr>
          <p:spPr bwMode="auto">
            <a:xfrm>
              <a:off x="1748" y="2724"/>
              <a:ext cx="376" cy="320"/>
            </a:xfrm>
            <a:custGeom>
              <a:avLst/>
              <a:gdLst>
                <a:gd name="T0" fmla="*/ 0 w 376"/>
                <a:gd name="T1" fmla="*/ 0 h 320"/>
                <a:gd name="T2" fmla="*/ 80 w 376"/>
                <a:gd name="T3" fmla="*/ 224 h 320"/>
                <a:gd name="T4" fmla="*/ 376 w 376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320">
                  <a:moveTo>
                    <a:pt x="0" y="0"/>
                  </a:moveTo>
                  <a:cubicBezTo>
                    <a:pt x="8" y="85"/>
                    <a:pt x="17" y="171"/>
                    <a:pt x="80" y="224"/>
                  </a:cubicBezTo>
                  <a:cubicBezTo>
                    <a:pt x="143" y="277"/>
                    <a:pt x="259" y="298"/>
                    <a:pt x="376" y="320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4" name="Freeform 696"/>
            <p:cNvSpPr>
              <a:spLocks/>
            </p:cNvSpPr>
            <p:nvPr/>
          </p:nvSpPr>
          <p:spPr bwMode="auto">
            <a:xfrm>
              <a:off x="2237" y="3128"/>
              <a:ext cx="195" cy="460"/>
            </a:xfrm>
            <a:custGeom>
              <a:avLst/>
              <a:gdLst>
                <a:gd name="T0" fmla="*/ 35 w 195"/>
                <a:gd name="T1" fmla="*/ 0 h 460"/>
                <a:gd name="T2" fmla="*/ 27 w 195"/>
                <a:gd name="T3" fmla="*/ 292 h 460"/>
                <a:gd name="T4" fmla="*/ 195 w 195"/>
                <a:gd name="T5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460">
                  <a:moveTo>
                    <a:pt x="35" y="0"/>
                  </a:moveTo>
                  <a:cubicBezTo>
                    <a:pt x="17" y="107"/>
                    <a:pt x="0" y="215"/>
                    <a:pt x="27" y="292"/>
                  </a:cubicBezTo>
                  <a:cubicBezTo>
                    <a:pt x="54" y="369"/>
                    <a:pt x="124" y="414"/>
                    <a:pt x="195" y="460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5" name="Freeform 699"/>
            <p:cNvSpPr>
              <a:spLocks/>
            </p:cNvSpPr>
            <p:nvPr/>
          </p:nvSpPr>
          <p:spPr bwMode="auto">
            <a:xfrm>
              <a:off x="1680" y="3592"/>
              <a:ext cx="820" cy="195"/>
            </a:xfrm>
            <a:custGeom>
              <a:avLst/>
              <a:gdLst>
                <a:gd name="T0" fmla="*/ 0 w 820"/>
                <a:gd name="T1" fmla="*/ 0 h 195"/>
                <a:gd name="T2" fmla="*/ 356 w 820"/>
                <a:gd name="T3" fmla="*/ 180 h 195"/>
                <a:gd name="T4" fmla="*/ 820 w 820"/>
                <a:gd name="T5" fmla="*/ 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0" h="195">
                  <a:moveTo>
                    <a:pt x="0" y="0"/>
                  </a:moveTo>
                  <a:cubicBezTo>
                    <a:pt x="109" y="82"/>
                    <a:pt x="219" y="165"/>
                    <a:pt x="356" y="180"/>
                  </a:cubicBezTo>
                  <a:cubicBezTo>
                    <a:pt x="493" y="195"/>
                    <a:pt x="656" y="143"/>
                    <a:pt x="820" y="92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6" name="Line 701"/>
            <p:cNvSpPr>
              <a:spLocks noChangeShapeType="1"/>
            </p:cNvSpPr>
            <p:nvPr/>
          </p:nvSpPr>
          <p:spPr bwMode="auto">
            <a:xfrm flipH="1">
              <a:off x="1180" y="2712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7" name="Line 702"/>
            <p:cNvSpPr>
              <a:spLocks noChangeShapeType="1"/>
            </p:cNvSpPr>
            <p:nvPr/>
          </p:nvSpPr>
          <p:spPr bwMode="auto">
            <a:xfrm flipH="1">
              <a:off x="1833" y="2933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8" name="Line 703"/>
            <p:cNvSpPr>
              <a:spLocks noChangeShapeType="1"/>
            </p:cNvSpPr>
            <p:nvPr/>
          </p:nvSpPr>
          <p:spPr bwMode="auto">
            <a:xfrm flipH="1">
              <a:off x="2234" y="3382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29" name="Line 704"/>
            <p:cNvSpPr>
              <a:spLocks noChangeShapeType="1"/>
            </p:cNvSpPr>
            <p:nvPr/>
          </p:nvSpPr>
          <p:spPr bwMode="auto">
            <a:xfrm flipH="1">
              <a:off x="1971" y="3731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0" name="Line 705"/>
            <p:cNvSpPr>
              <a:spLocks noChangeShapeType="1"/>
            </p:cNvSpPr>
            <p:nvPr/>
          </p:nvSpPr>
          <p:spPr bwMode="auto">
            <a:xfrm flipH="1">
              <a:off x="1616" y="2084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1" name="Line 706"/>
            <p:cNvSpPr>
              <a:spLocks noChangeShapeType="1"/>
            </p:cNvSpPr>
            <p:nvPr/>
          </p:nvSpPr>
          <p:spPr bwMode="auto">
            <a:xfrm flipH="1" flipV="1">
              <a:off x="2021" y="2425"/>
              <a:ext cx="5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32" name="Freeform 762"/>
            <p:cNvSpPr>
              <a:spLocks/>
            </p:cNvSpPr>
            <p:nvPr/>
          </p:nvSpPr>
          <p:spPr bwMode="auto">
            <a:xfrm>
              <a:off x="2132" y="1388"/>
              <a:ext cx="286" cy="708"/>
            </a:xfrm>
            <a:custGeom>
              <a:avLst/>
              <a:gdLst>
                <a:gd name="T0" fmla="*/ 0 w 286"/>
                <a:gd name="T1" fmla="*/ 0 h 708"/>
                <a:gd name="T2" fmla="*/ 264 w 286"/>
                <a:gd name="T3" fmla="*/ 260 h 708"/>
                <a:gd name="T4" fmla="*/ 132 w 286"/>
                <a:gd name="T5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708">
                  <a:moveTo>
                    <a:pt x="0" y="0"/>
                  </a:moveTo>
                  <a:cubicBezTo>
                    <a:pt x="121" y="71"/>
                    <a:pt x="242" y="142"/>
                    <a:pt x="264" y="260"/>
                  </a:cubicBezTo>
                  <a:cubicBezTo>
                    <a:pt x="286" y="378"/>
                    <a:pt x="209" y="543"/>
                    <a:pt x="132" y="708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797" name="Group 845"/>
          <p:cNvGrpSpPr>
            <a:grpSpLocks/>
          </p:cNvGrpSpPr>
          <p:nvPr/>
        </p:nvGrpSpPr>
        <p:grpSpPr bwMode="auto">
          <a:xfrm>
            <a:off x="5687195" y="1855520"/>
            <a:ext cx="2355850" cy="1196494"/>
            <a:chOff x="3587" y="1749"/>
            <a:chExt cx="1484" cy="1004"/>
          </a:xfrm>
        </p:grpSpPr>
        <p:grpSp>
          <p:nvGrpSpPr>
            <p:cNvPr id="798" name="Group 498"/>
            <p:cNvGrpSpPr>
              <a:grpSpLocks/>
            </p:cNvGrpSpPr>
            <p:nvPr/>
          </p:nvGrpSpPr>
          <p:grpSpPr bwMode="auto">
            <a:xfrm>
              <a:off x="4720" y="1940"/>
              <a:ext cx="351" cy="187"/>
              <a:chOff x="1197" y="1777"/>
              <a:chExt cx="351" cy="187"/>
            </a:xfrm>
          </p:grpSpPr>
          <p:sp>
            <p:nvSpPr>
              <p:cNvPr id="832" name="Oval 499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rgbClr val="CCFFCC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833" name="Group 500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834" name="Line 501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35" name="Line 502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36" name="Line 503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37" name="Line 504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38" name="Line 505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39" name="Line 506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799" name="Group 534"/>
            <p:cNvGrpSpPr>
              <a:grpSpLocks/>
            </p:cNvGrpSpPr>
            <p:nvPr/>
          </p:nvGrpSpPr>
          <p:grpSpPr bwMode="auto">
            <a:xfrm>
              <a:off x="4169" y="1749"/>
              <a:ext cx="351" cy="187"/>
              <a:chOff x="1197" y="1777"/>
              <a:chExt cx="351" cy="187"/>
            </a:xfrm>
          </p:grpSpPr>
          <p:sp>
            <p:nvSpPr>
              <p:cNvPr id="824" name="Oval 535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rgbClr val="CCFFCC"/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825" name="Group 536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826" name="Line 537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27" name="Line 538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28" name="Line 539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29" name="Line 540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30" name="Line 541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31" name="Line 542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800" name="Group 570"/>
            <p:cNvGrpSpPr>
              <a:grpSpLocks/>
            </p:cNvGrpSpPr>
            <p:nvPr/>
          </p:nvGrpSpPr>
          <p:grpSpPr bwMode="auto">
            <a:xfrm>
              <a:off x="4206" y="2566"/>
              <a:ext cx="351" cy="187"/>
              <a:chOff x="1197" y="1777"/>
              <a:chExt cx="351" cy="187"/>
            </a:xfrm>
          </p:grpSpPr>
          <p:sp>
            <p:nvSpPr>
              <p:cNvPr id="816" name="Oval 571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817" name="Group 572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818" name="Line 573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19" name="Line 574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20" name="Line 575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21" name="Line 576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22" name="Line 577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23" name="Line 578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801" name="Group 606"/>
            <p:cNvGrpSpPr>
              <a:grpSpLocks/>
            </p:cNvGrpSpPr>
            <p:nvPr/>
          </p:nvGrpSpPr>
          <p:grpSpPr bwMode="auto">
            <a:xfrm>
              <a:off x="3587" y="2111"/>
              <a:ext cx="351" cy="187"/>
              <a:chOff x="1197" y="1777"/>
              <a:chExt cx="351" cy="187"/>
            </a:xfrm>
          </p:grpSpPr>
          <p:sp>
            <p:nvSpPr>
              <p:cNvPr id="808" name="Oval 607"/>
              <p:cNvSpPr>
                <a:spLocks noChangeArrowheads="1"/>
              </p:cNvSpPr>
              <p:nvPr/>
            </p:nvSpPr>
            <p:spPr bwMode="auto">
              <a:xfrm>
                <a:off x="1197" y="1777"/>
                <a:ext cx="351" cy="187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 algn="ctr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809" name="Group 608"/>
              <p:cNvGrpSpPr>
                <a:grpSpLocks/>
              </p:cNvGrpSpPr>
              <p:nvPr/>
            </p:nvGrpSpPr>
            <p:grpSpPr bwMode="auto">
              <a:xfrm>
                <a:off x="1290" y="1827"/>
                <a:ext cx="155" cy="134"/>
                <a:chOff x="1290" y="1827"/>
                <a:chExt cx="155" cy="134"/>
              </a:xfrm>
            </p:grpSpPr>
            <p:sp>
              <p:nvSpPr>
                <p:cNvPr id="810" name="Line 609"/>
                <p:cNvSpPr>
                  <a:spLocks noChangeShapeType="1"/>
                </p:cNvSpPr>
                <p:nvPr/>
              </p:nvSpPr>
              <p:spPr bwMode="auto">
                <a:xfrm>
                  <a:off x="1290" y="1865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11" name="Line 610"/>
                <p:cNvSpPr>
                  <a:spLocks noChangeShapeType="1"/>
                </p:cNvSpPr>
                <p:nvPr/>
              </p:nvSpPr>
              <p:spPr bwMode="auto">
                <a:xfrm>
                  <a:off x="1302" y="1866"/>
                  <a:ext cx="0" cy="6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12" name="Line 611"/>
                <p:cNvSpPr>
                  <a:spLocks noChangeShapeType="1"/>
                </p:cNvSpPr>
                <p:nvPr/>
              </p:nvSpPr>
              <p:spPr bwMode="auto">
                <a:xfrm>
                  <a:off x="1343" y="1864"/>
                  <a:ext cx="0" cy="9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13" name="Line 612"/>
                <p:cNvSpPr>
                  <a:spLocks noChangeShapeType="1"/>
                </p:cNvSpPr>
                <p:nvPr/>
              </p:nvSpPr>
              <p:spPr bwMode="auto">
                <a:xfrm>
                  <a:off x="1389" y="1865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14" name="Line 613"/>
                <p:cNvSpPr>
                  <a:spLocks noChangeShapeType="1"/>
                </p:cNvSpPr>
                <p:nvPr/>
              </p:nvSpPr>
              <p:spPr bwMode="auto">
                <a:xfrm>
                  <a:off x="1428" y="1866"/>
                  <a:ext cx="0" cy="63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15" name="Line 614"/>
                <p:cNvSpPr>
                  <a:spLocks noChangeShapeType="1"/>
                </p:cNvSpPr>
                <p:nvPr/>
              </p:nvSpPr>
              <p:spPr bwMode="auto">
                <a:xfrm>
                  <a:off x="1368" y="1827"/>
                  <a:ext cx="0" cy="37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802" name="Freeform 746"/>
            <p:cNvSpPr>
              <a:spLocks/>
            </p:cNvSpPr>
            <p:nvPr/>
          </p:nvSpPr>
          <p:spPr bwMode="auto">
            <a:xfrm>
              <a:off x="4372" y="1928"/>
              <a:ext cx="436" cy="242"/>
            </a:xfrm>
            <a:custGeom>
              <a:avLst/>
              <a:gdLst>
                <a:gd name="T0" fmla="*/ 0 w 436"/>
                <a:gd name="T1" fmla="*/ 0 h 242"/>
                <a:gd name="T2" fmla="*/ 124 w 436"/>
                <a:gd name="T3" fmla="*/ 212 h 242"/>
                <a:gd name="T4" fmla="*/ 436 w 436"/>
                <a:gd name="T5" fmla="*/ 18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6" h="242">
                  <a:moveTo>
                    <a:pt x="0" y="0"/>
                  </a:moveTo>
                  <a:cubicBezTo>
                    <a:pt x="25" y="91"/>
                    <a:pt x="51" y="182"/>
                    <a:pt x="124" y="212"/>
                  </a:cubicBezTo>
                  <a:cubicBezTo>
                    <a:pt x="197" y="242"/>
                    <a:pt x="316" y="211"/>
                    <a:pt x="436" y="180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03" name="Freeform 747"/>
            <p:cNvSpPr>
              <a:spLocks/>
            </p:cNvSpPr>
            <p:nvPr/>
          </p:nvSpPr>
          <p:spPr bwMode="auto">
            <a:xfrm>
              <a:off x="3753" y="2292"/>
              <a:ext cx="459" cy="376"/>
            </a:xfrm>
            <a:custGeom>
              <a:avLst/>
              <a:gdLst>
                <a:gd name="T0" fmla="*/ 7 w 459"/>
                <a:gd name="T1" fmla="*/ 0 h 376"/>
                <a:gd name="T2" fmla="*/ 75 w 459"/>
                <a:gd name="T3" fmla="*/ 264 h 376"/>
                <a:gd name="T4" fmla="*/ 459 w 459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376">
                  <a:moveTo>
                    <a:pt x="7" y="0"/>
                  </a:moveTo>
                  <a:cubicBezTo>
                    <a:pt x="3" y="100"/>
                    <a:pt x="0" y="201"/>
                    <a:pt x="75" y="264"/>
                  </a:cubicBezTo>
                  <a:cubicBezTo>
                    <a:pt x="150" y="327"/>
                    <a:pt x="304" y="351"/>
                    <a:pt x="459" y="376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04" name="Line 748"/>
            <p:cNvSpPr>
              <a:spLocks noChangeShapeType="1"/>
            </p:cNvSpPr>
            <p:nvPr/>
          </p:nvSpPr>
          <p:spPr bwMode="auto">
            <a:xfrm flipH="1">
              <a:off x="3838" y="2542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05" name="Line 749"/>
            <p:cNvSpPr>
              <a:spLocks noChangeShapeType="1"/>
            </p:cNvSpPr>
            <p:nvPr/>
          </p:nvSpPr>
          <p:spPr bwMode="auto">
            <a:xfrm flipH="1">
              <a:off x="4467" y="2103"/>
              <a:ext cx="44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06" name="Freeform 763"/>
            <p:cNvSpPr>
              <a:spLocks/>
            </p:cNvSpPr>
            <p:nvPr/>
          </p:nvSpPr>
          <p:spPr bwMode="auto">
            <a:xfrm>
              <a:off x="4556" y="2108"/>
              <a:ext cx="467" cy="552"/>
            </a:xfrm>
            <a:custGeom>
              <a:avLst/>
              <a:gdLst>
                <a:gd name="T0" fmla="*/ 448 w 467"/>
                <a:gd name="T1" fmla="*/ 0 h 552"/>
                <a:gd name="T2" fmla="*/ 392 w 467"/>
                <a:gd name="T3" fmla="*/ 308 h 552"/>
                <a:gd name="T4" fmla="*/ 0 w 467"/>
                <a:gd name="T5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7" h="552">
                  <a:moveTo>
                    <a:pt x="448" y="0"/>
                  </a:moveTo>
                  <a:cubicBezTo>
                    <a:pt x="457" y="108"/>
                    <a:pt x="467" y="216"/>
                    <a:pt x="392" y="308"/>
                  </a:cubicBezTo>
                  <a:cubicBezTo>
                    <a:pt x="317" y="400"/>
                    <a:pt x="158" y="476"/>
                    <a:pt x="0" y="552"/>
                  </a:cubicBezTo>
                </a:path>
              </a:pathLst>
            </a:custGeom>
            <a:noFill/>
            <a:ln w="12700" cap="flat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07" name="Line 764"/>
            <p:cNvSpPr>
              <a:spLocks noChangeShapeType="1"/>
            </p:cNvSpPr>
            <p:nvPr/>
          </p:nvSpPr>
          <p:spPr bwMode="auto">
            <a:xfrm>
              <a:off x="4879" y="2427"/>
              <a:ext cx="56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840" name="Group 827"/>
          <p:cNvGrpSpPr>
            <a:grpSpLocks/>
          </p:cNvGrpSpPr>
          <p:nvPr/>
        </p:nvGrpSpPr>
        <p:grpSpPr bwMode="auto">
          <a:xfrm>
            <a:off x="584970" y="761514"/>
            <a:ext cx="8362950" cy="3931509"/>
            <a:chOff x="373" y="831"/>
            <a:chExt cx="5268" cy="3299"/>
          </a:xfrm>
        </p:grpSpPr>
        <p:grpSp>
          <p:nvGrpSpPr>
            <p:cNvPr id="841" name="Group 649"/>
            <p:cNvGrpSpPr>
              <a:grpSpLocks/>
            </p:cNvGrpSpPr>
            <p:nvPr/>
          </p:nvGrpSpPr>
          <p:grpSpPr bwMode="auto">
            <a:xfrm>
              <a:off x="404" y="1000"/>
              <a:ext cx="224" cy="380"/>
              <a:chOff x="404" y="1000"/>
              <a:chExt cx="224" cy="380"/>
            </a:xfrm>
          </p:grpSpPr>
          <p:grpSp>
            <p:nvGrpSpPr>
              <p:cNvPr id="907" name="Group 35"/>
              <p:cNvGrpSpPr>
                <a:grpSpLocks/>
              </p:cNvGrpSpPr>
              <p:nvPr/>
            </p:nvGrpSpPr>
            <p:grpSpPr bwMode="auto">
              <a:xfrm>
                <a:off x="457" y="1057"/>
                <a:ext cx="130" cy="261"/>
                <a:chOff x="2792" y="2453"/>
                <a:chExt cx="130" cy="261"/>
              </a:xfrm>
            </p:grpSpPr>
            <p:sp>
              <p:nvSpPr>
                <p:cNvPr id="90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08" y="2480"/>
                  <a:ext cx="112" cy="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12" y="2688"/>
                  <a:ext cx="110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1" name="Line 18"/>
                <p:cNvSpPr>
                  <a:spLocks noChangeShapeType="1"/>
                </p:cNvSpPr>
                <p:nvPr/>
              </p:nvSpPr>
              <p:spPr bwMode="auto">
                <a:xfrm>
                  <a:off x="2828" y="2481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2" name="Line 19"/>
                <p:cNvSpPr>
                  <a:spLocks noChangeShapeType="1"/>
                </p:cNvSpPr>
                <p:nvPr/>
              </p:nvSpPr>
              <p:spPr bwMode="auto">
                <a:xfrm>
                  <a:off x="2908" y="2479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792" y="255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792" y="2454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792" y="2621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6" name="Line 24"/>
                <p:cNvSpPr>
                  <a:spLocks noChangeShapeType="1"/>
                </p:cNvSpPr>
                <p:nvPr/>
              </p:nvSpPr>
              <p:spPr bwMode="auto">
                <a:xfrm>
                  <a:off x="2792" y="2621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871" y="2551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71" y="2453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1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871" y="2620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20" name="Line 29"/>
                <p:cNvSpPr>
                  <a:spLocks noChangeShapeType="1"/>
                </p:cNvSpPr>
                <p:nvPr/>
              </p:nvSpPr>
              <p:spPr bwMode="auto">
                <a:xfrm>
                  <a:off x="2871" y="2620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908" name="Oval 97"/>
              <p:cNvSpPr>
                <a:spLocks noChangeArrowheads="1"/>
              </p:cNvSpPr>
              <p:nvPr/>
            </p:nvSpPr>
            <p:spPr bwMode="auto">
              <a:xfrm>
                <a:off x="404" y="1000"/>
                <a:ext cx="224" cy="380"/>
              </a:xfrm>
              <a:prstGeom prst="ellips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2" name="Group 652"/>
            <p:cNvGrpSpPr>
              <a:grpSpLocks/>
            </p:cNvGrpSpPr>
            <p:nvPr/>
          </p:nvGrpSpPr>
          <p:grpSpPr bwMode="auto">
            <a:xfrm>
              <a:off x="5153" y="921"/>
              <a:ext cx="224" cy="380"/>
              <a:chOff x="5153" y="921"/>
              <a:chExt cx="224" cy="380"/>
            </a:xfrm>
          </p:grpSpPr>
          <p:grpSp>
            <p:nvGrpSpPr>
              <p:cNvPr id="893" name="Group 36"/>
              <p:cNvGrpSpPr>
                <a:grpSpLocks/>
              </p:cNvGrpSpPr>
              <p:nvPr/>
            </p:nvGrpSpPr>
            <p:grpSpPr bwMode="auto">
              <a:xfrm>
                <a:off x="5211" y="988"/>
                <a:ext cx="130" cy="261"/>
                <a:chOff x="2792" y="2453"/>
                <a:chExt cx="130" cy="261"/>
              </a:xfrm>
            </p:grpSpPr>
            <p:sp>
              <p:nvSpPr>
                <p:cNvPr id="89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08" y="2480"/>
                  <a:ext cx="112" cy="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9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12" y="2688"/>
                  <a:ext cx="110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97" name="Line 39"/>
                <p:cNvSpPr>
                  <a:spLocks noChangeShapeType="1"/>
                </p:cNvSpPr>
                <p:nvPr/>
              </p:nvSpPr>
              <p:spPr bwMode="auto">
                <a:xfrm>
                  <a:off x="2828" y="2481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98" name="Line 40"/>
                <p:cNvSpPr>
                  <a:spLocks noChangeShapeType="1"/>
                </p:cNvSpPr>
                <p:nvPr/>
              </p:nvSpPr>
              <p:spPr bwMode="auto">
                <a:xfrm>
                  <a:off x="2908" y="2479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9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792" y="255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792" y="2454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792" y="2621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2" name="Line 44"/>
                <p:cNvSpPr>
                  <a:spLocks noChangeShapeType="1"/>
                </p:cNvSpPr>
                <p:nvPr/>
              </p:nvSpPr>
              <p:spPr bwMode="auto">
                <a:xfrm>
                  <a:off x="2792" y="2621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871" y="2551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71" y="2453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871" y="2620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6" name="Line 48"/>
                <p:cNvSpPr>
                  <a:spLocks noChangeShapeType="1"/>
                </p:cNvSpPr>
                <p:nvPr/>
              </p:nvSpPr>
              <p:spPr bwMode="auto">
                <a:xfrm>
                  <a:off x="2871" y="2620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94" name="Oval 98"/>
              <p:cNvSpPr>
                <a:spLocks noChangeArrowheads="1"/>
              </p:cNvSpPr>
              <p:nvPr/>
            </p:nvSpPr>
            <p:spPr bwMode="auto">
              <a:xfrm>
                <a:off x="5153" y="921"/>
                <a:ext cx="224" cy="380"/>
              </a:xfrm>
              <a:prstGeom prst="ellips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3" name="Group 651"/>
            <p:cNvGrpSpPr>
              <a:grpSpLocks/>
            </p:cNvGrpSpPr>
            <p:nvPr/>
          </p:nvGrpSpPr>
          <p:grpSpPr bwMode="auto">
            <a:xfrm>
              <a:off x="5178" y="3646"/>
              <a:ext cx="224" cy="380"/>
              <a:chOff x="5178" y="3646"/>
              <a:chExt cx="224" cy="380"/>
            </a:xfrm>
          </p:grpSpPr>
          <p:grpSp>
            <p:nvGrpSpPr>
              <p:cNvPr id="879" name="Group 49"/>
              <p:cNvGrpSpPr>
                <a:grpSpLocks/>
              </p:cNvGrpSpPr>
              <p:nvPr/>
            </p:nvGrpSpPr>
            <p:grpSpPr bwMode="auto">
              <a:xfrm>
                <a:off x="5238" y="3707"/>
                <a:ext cx="130" cy="261"/>
                <a:chOff x="2792" y="2453"/>
                <a:chExt cx="130" cy="261"/>
              </a:xfrm>
            </p:grpSpPr>
            <p:sp>
              <p:nvSpPr>
                <p:cNvPr id="88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08" y="2480"/>
                  <a:ext cx="112" cy="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812" y="2688"/>
                  <a:ext cx="110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3" name="Line 52"/>
                <p:cNvSpPr>
                  <a:spLocks noChangeShapeType="1"/>
                </p:cNvSpPr>
                <p:nvPr/>
              </p:nvSpPr>
              <p:spPr bwMode="auto">
                <a:xfrm>
                  <a:off x="2828" y="2481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4" name="Line 53"/>
                <p:cNvSpPr>
                  <a:spLocks noChangeShapeType="1"/>
                </p:cNvSpPr>
                <p:nvPr/>
              </p:nvSpPr>
              <p:spPr bwMode="auto">
                <a:xfrm>
                  <a:off x="2908" y="2479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792" y="255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792" y="2454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7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792" y="2621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8" name="Line 57"/>
                <p:cNvSpPr>
                  <a:spLocks noChangeShapeType="1"/>
                </p:cNvSpPr>
                <p:nvPr/>
              </p:nvSpPr>
              <p:spPr bwMode="auto">
                <a:xfrm>
                  <a:off x="2792" y="2621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89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871" y="2551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9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71" y="2453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91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871" y="2620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92" name="Line 61"/>
                <p:cNvSpPr>
                  <a:spLocks noChangeShapeType="1"/>
                </p:cNvSpPr>
                <p:nvPr/>
              </p:nvSpPr>
              <p:spPr bwMode="auto">
                <a:xfrm>
                  <a:off x="2871" y="2620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80" name="Oval 99"/>
              <p:cNvSpPr>
                <a:spLocks noChangeArrowheads="1"/>
              </p:cNvSpPr>
              <p:nvPr/>
            </p:nvSpPr>
            <p:spPr bwMode="auto">
              <a:xfrm>
                <a:off x="5178" y="3646"/>
                <a:ext cx="224" cy="380"/>
              </a:xfrm>
              <a:prstGeom prst="ellips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4" name="Group 650"/>
            <p:cNvGrpSpPr>
              <a:grpSpLocks/>
            </p:cNvGrpSpPr>
            <p:nvPr/>
          </p:nvGrpSpPr>
          <p:grpSpPr bwMode="auto">
            <a:xfrm>
              <a:off x="419" y="3631"/>
              <a:ext cx="224" cy="380"/>
              <a:chOff x="419" y="3631"/>
              <a:chExt cx="224" cy="380"/>
            </a:xfrm>
          </p:grpSpPr>
          <p:grpSp>
            <p:nvGrpSpPr>
              <p:cNvPr id="865" name="Group 62"/>
              <p:cNvGrpSpPr>
                <a:grpSpLocks/>
              </p:cNvGrpSpPr>
              <p:nvPr/>
            </p:nvGrpSpPr>
            <p:grpSpPr bwMode="auto">
              <a:xfrm>
                <a:off x="479" y="3691"/>
                <a:ext cx="130" cy="261"/>
                <a:chOff x="2792" y="2453"/>
                <a:chExt cx="130" cy="261"/>
              </a:xfrm>
            </p:grpSpPr>
            <p:sp>
              <p:nvSpPr>
                <p:cNvPr id="8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08" y="2480"/>
                  <a:ext cx="112" cy="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6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812" y="2688"/>
                  <a:ext cx="110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69" name="Line 65"/>
                <p:cNvSpPr>
                  <a:spLocks noChangeShapeType="1"/>
                </p:cNvSpPr>
                <p:nvPr/>
              </p:nvSpPr>
              <p:spPr bwMode="auto">
                <a:xfrm>
                  <a:off x="2828" y="2481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0" name="Line 66"/>
                <p:cNvSpPr>
                  <a:spLocks noChangeShapeType="1"/>
                </p:cNvSpPr>
                <p:nvPr/>
              </p:nvSpPr>
              <p:spPr bwMode="auto">
                <a:xfrm>
                  <a:off x="2908" y="2479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792" y="255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2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792" y="2454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792" y="2621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4" name="Line 70"/>
                <p:cNvSpPr>
                  <a:spLocks noChangeShapeType="1"/>
                </p:cNvSpPr>
                <p:nvPr/>
              </p:nvSpPr>
              <p:spPr bwMode="auto">
                <a:xfrm>
                  <a:off x="2792" y="2621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5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871" y="2551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71" y="2453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7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871" y="2620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78" name="Line 74"/>
                <p:cNvSpPr>
                  <a:spLocks noChangeShapeType="1"/>
                </p:cNvSpPr>
                <p:nvPr/>
              </p:nvSpPr>
              <p:spPr bwMode="auto">
                <a:xfrm>
                  <a:off x="2871" y="2620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66" name="Oval 100"/>
              <p:cNvSpPr>
                <a:spLocks noChangeArrowheads="1"/>
              </p:cNvSpPr>
              <p:nvPr/>
            </p:nvSpPr>
            <p:spPr bwMode="auto">
              <a:xfrm>
                <a:off x="419" y="3631"/>
                <a:ext cx="224" cy="380"/>
              </a:xfrm>
              <a:prstGeom prst="ellips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845" name="Group 655"/>
            <p:cNvGrpSpPr>
              <a:grpSpLocks/>
            </p:cNvGrpSpPr>
            <p:nvPr/>
          </p:nvGrpSpPr>
          <p:grpSpPr bwMode="auto">
            <a:xfrm>
              <a:off x="2890" y="910"/>
              <a:ext cx="224" cy="380"/>
              <a:chOff x="5153" y="921"/>
              <a:chExt cx="224" cy="380"/>
            </a:xfrm>
          </p:grpSpPr>
          <p:grpSp>
            <p:nvGrpSpPr>
              <p:cNvPr id="851" name="Group 656"/>
              <p:cNvGrpSpPr>
                <a:grpSpLocks/>
              </p:cNvGrpSpPr>
              <p:nvPr/>
            </p:nvGrpSpPr>
            <p:grpSpPr bwMode="auto">
              <a:xfrm>
                <a:off x="5211" y="988"/>
                <a:ext cx="130" cy="261"/>
                <a:chOff x="2792" y="2453"/>
                <a:chExt cx="130" cy="261"/>
              </a:xfrm>
            </p:grpSpPr>
            <p:sp>
              <p:nvSpPr>
                <p:cNvPr id="853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2808" y="2480"/>
                  <a:ext cx="112" cy="2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54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2812" y="2688"/>
                  <a:ext cx="110" cy="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55" name="Line 659"/>
                <p:cNvSpPr>
                  <a:spLocks noChangeShapeType="1"/>
                </p:cNvSpPr>
                <p:nvPr/>
              </p:nvSpPr>
              <p:spPr bwMode="auto">
                <a:xfrm>
                  <a:off x="2828" y="2481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56" name="Line 660"/>
                <p:cNvSpPr>
                  <a:spLocks noChangeShapeType="1"/>
                </p:cNvSpPr>
                <p:nvPr/>
              </p:nvSpPr>
              <p:spPr bwMode="auto">
                <a:xfrm>
                  <a:off x="2908" y="2479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57" name="Line 661"/>
                <p:cNvSpPr>
                  <a:spLocks noChangeShapeType="1"/>
                </p:cNvSpPr>
                <p:nvPr/>
              </p:nvSpPr>
              <p:spPr bwMode="auto">
                <a:xfrm flipH="1">
                  <a:off x="2792" y="2552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58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2792" y="2454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59" name="Line 663"/>
                <p:cNvSpPr>
                  <a:spLocks noChangeShapeType="1"/>
                </p:cNvSpPr>
                <p:nvPr/>
              </p:nvSpPr>
              <p:spPr bwMode="auto">
                <a:xfrm flipH="1">
                  <a:off x="2792" y="2621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60" name="Line 664"/>
                <p:cNvSpPr>
                  <a:spLocks noChangeShapeType="1"/>
                </p:cNvSpPr>
                <p:nvPr/>
              </p:nvSpPr>
              <p:spPr bwMode="auto">
                <a:xfrm>
                  <a:off x="2792" y="2621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61" name="Line 665"/>
                <p:cNvSpPr>
                  <a:spLocks noChangeShapeType="1"/>
                </p:cNvSpPr>
                <p:nvPr/>
              </p:nvSpPr>
              <p:spPr bwMode="auto">
                <a:xfrm flipH="1">
                  <a:off x="2871" y="2551"/>
                  <a:ext cx="37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62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2871" y="2453"/>
                  <a:ext cx="0" cy="98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63" name="Line 667"/>
                <p:cNvSpPr>
                  <a:spLocks noChangeShapeType="1"/>
                </p:cNvSpPr>
                <p:nvPr/>
              </p:nvSpPr>
              <p:spPr bwMode="auto">
                <a:xfrm flipH="1">
                  <a:off x="2871" y="2620"/>
                  <a:ext cx="3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864" name="Line 668"/>
                <p:cNvSpPr>
                  <a:spLocks noChangeShapeType="1"/>
                </p:cNvSpPr>
                <p:nvPr/>
              </p:nvSpPr>
              <p:spPr bwMode="auto">
                <a:xfrm>
                  <a:off x="2871" y="2620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852" name="Oval 669"/>
              <p:cNvSpPr>
                <a:spLocks noChangeArrowheads="1"/>
              </p:cNvSpPr>
              <p:nvPr/>
            </p:nvSpPr>
            <p:spPr bwMode="auto">
              <a:xfrm>
                <a:off x="5153" y="921"/>
                <a:ext cx="224" cy="380"/>
              </a:xfrm>
              <a:prstGeom prst="ellipse">
                <a:avLst/>
              </a:prstGeom>
              <a:noFill/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846" name="Freeform 700"/>
            <p:cNvSpPr>
              <a:spLocks/>
            </p:cNvSpPr>
            <p:nvPr/>
          </p:nvSpPr>
          <p:spPr bwMode="auto">
            <a:xfrm>
              <a:off x="373" y="1376"/>
              <a:ext cx="151" cy="2248"/>
            </a:xfrm>
            <a:custGeom>
              <a:avLst/>
              <a:gdLst>
                <a:gd name="T0" fmla="*/ 139 w 151"/>
                <a:gd name="T1" fmla="*/ 0 h 2248"/>
                <a:gd name="T2" fmla="*/ 103 w 151"/>
                <a:gd name="T3" fmla="*/ 512 h 2248"/>
                <a:gd name="T4" fmla="*/ 3 w 151"/>
                <a:gd name="T5" fmla="*/ 972 h 2248"/>
                <a:gd name="T6" fmla="*/ 83 w 151"/>
                <a:gd name="T7" fmla="*/ 1704 h 2248"/>
                <a:gd name="T8" fmla="*/ 151 w 151"/>
                <a:gd name="T9" fmla="*/ 2248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248">
                  <a:moveTo>
                    <a:pt x="139" y="0"/>
                  </a:moveTo>
                  <a:cubicBezTo>
                    <a:pt x="132" y="175"/>
                    <a:pt x="126" y="350"/>
                    <a:pt x="103" y="512"/>
                  </a:cubicBezTo>
                  <a:cubicBezTo>
                    <a:pt x="80" y="674"/>
                    <a:pt x="6" y="773"/>
                    <a:pt x="3" y="972"/>
                  </a:cubicBezTo>
                  <a:cubicBezTo>
                    <a:pt x="0" y="1171"/>
                    <a:pt x="58" y="1491"/>
                    <a:pt x="83" y="1704"/>
                  </a:cubicBezTo>
                  <a:cubicBezTo>
                    <a:pt x="108" y="1917"/>
                    <a:pt x="129" y="2082"/>
                    <a:pt x="151" y="2248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47" name="Freeform 765"/>
            <p:cNvSpPr>
              <a:spLocks/>
            </p:cNvSpPr>
            <p:nvPr/>
          </p:nvSpPr>
          <p:spPr bwMode="auto">
            <a:xfrm>
              <a:off x="612" y="873"/>
              <a:ext cx="2284" cy="191"/>
            </a:xfrm>
            <a:custGeom>
              <a:avLst/>
              <a:gdLst>
                <a:gd name="T0" fmla="*/ 0 w 2284"/>
                <a:gd name="T1" fmla="*/ 191 h 191"/>
                <a:gd name="T2" fmla="*/ 940 w 2284"/>
                <a:gd name="T3" fmla="*/ 7 h 191"/>
                <a:gd name="T4" fmla="*/ 2284 w 2284"/>
                <a:gd name="T5" fmla="*/ 15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4" h="191">
                  <a:moveTo>
                    <a:pt x="0" y="191"/>
                  </a:moveTo>
                  <a:cubicBezTo>
                    <a:pt x="279" y="102"/>
                    <a:pt x="559" y="14"/>
                    <a:pt x="940" y="7"/>
                  </a:cubicBezTo>
                  <a:cubicBezTo>
                    <a:pt x="1321" y="0"/>
                    <a:pt x="1802" y="75"/>
                    <a:pt x="2284" y="151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48" name="Freeform 766"/>
            <p:cNvSpPr>
              <a:spLocks/>
            </p:cNvSpPr>
            <p:nvPr/>
          </p:nvSpPr>
          <p:spPr bwMode="auto">
            <a:xfrm>
              <a:off x="3017" y="831"/>
              <a:ext cx="2135" cy="268"/>
            </a:xfrm>
            <a:custGeom>
              <a:avLst/>
              <a:gdLst>
                <a:gd name="T0" fmla="*/ 99 w 2135"/>
                <a:gd name="T1" fmla="*/ 237 h 268"/>
                <a:gd name="T2" fmla="*/ 143 w 2135"/>
                <a:gd name="T3" fmla="*/ 229 h 268"/>
                <a:gd name="T4" fmla="*/ 955 w 2135"/>
                <a:gd name="T5" fmla="*/ 1 h 268"/>
                <a:gd name="T6" fmla="*/ 2135 w 2135"/>
                <a:gd name="T7" fmla="*/ 22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5" h="268">
                  <a:moveTo>
                    <a:pt x="99" y="237"/>
                  </a:moveTo>
                  <a:cubicBezTo>
                    <a:pt x="49" y="252"/>
                    <a:pt x="0" y="268"/>
                    <a:pt x="143" y="229"/>
                  </a:cubicBezTo>
                  <a:cubicBezTo>
                    <a:pt x="286" y="190"/>
                    <a:pt x="623" y="2"/>
                    <a:pt x="955" y="1"/>
                  </a:cubicBezTo>
                  <a:cubicBezTo>
                    <a:pt x="1287" y="0"/>
                    <a:pt x="1711" y="110"/>
                    <a:pt x="2135" y="221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49" name="Freeform 767"/>
            <p:cNvSpPr>
              <a:spLocks/>
            </p:cNvSpPr>
            <p:nvPr/>
          </p:nvSpPr>
          <p:spPr bwMode="auto">
            <a:xfrm>
              <a:off x="5368" y="1184"/>
              <a:ext cx="273" cy="2496"/>
            </a:xfrm>
            <a:custGeom>
              <a:avLst/>
              <a:gdLst>
                <a:gd name="T0" fmla="*/ 4 w 273"/>
                <a:gd name="T1" fmla="*/ 0 h 2496"/>
                <a:gd name="T2" fmla="*/ 272 w 273"/>
                <a:gd name="T3" fmla="*/ 1068 h 2496"/>
                <a:gd name="T4" fmla="*/ 0 w 273"/>
                <a:gd name="T5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3" h="2496">
                  <a:moveTo>
                    <a:pt x="4" y="0"/>
                  </a:moveTo>
                  <a:cubicBezTo>
                    <a:pt x="138" y="326"/>
                    <a:pt x="273" y="652"/>
                    <a:pt x="272" y="1068"/>
                  </a:cubicBezTo>
                  <a:cubicBezTo>
                    <a:pt x="271" y="1484"/>
                    <a:pt x="135" y="1990"/>
                    <a:pt x="0" y="2496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" name="Freeform 768"/>
            <p:cNvSpPr>
              <a:spLocks/>
            </p:cNvSpPr>
            <p:nvPr/>
          </p:nvSpPr>
          <p:spPr bwMode="auto">
            <a:xfrm>
              <a:off x="596" y="3827"/>
              <a:ext cx="4660" cy="303"/>
            </a:xfrm>
            <a:custGeom>
              <a:avLst/>
              <a:gdLst>
                <a:gd name="T0" fmla="*/ 4660 w 4660"/>
                <a:gd name="T1" fmla="*/ 189 h 303"/>
                <a:gd name="T2" fmla="*/ 3804 w 4660"/>
                <a:gd name="T3" fmla="*/ 297 h 303"/>
                <a:gd name="T4" fmla="*/ 2760 w 4660"/>
                <a:gd name="T5" fmla="*/ 153 h 303"/>
                <a:gd name="T6" fmla="*/ 2136 w 4660"/>
                <a:gd name="T7" fmla="*/ 21 h 303"/>
                <a:gd name="T8" fmla="*/ 888 w 4660"/>
                <a:gd name="T9" fmla="*/ 277 h 303"/>
                <a:gd name="T10" fmla="*/ 0 w 4660"/>
                <a:gd name="T11" fmla="*/ 13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60" h="303">
                  <a:moveTo>
                    <a:pt x="4660" y="189"/>
                  </a:moveTo>
                  <a:cubicBezTo>
                    <a:pt x="4390" y="246"/>
                    <a:pt x="4121" y="303"/>
                    <a:pt x="3804" y="297"/>
                  </a:cubicBezTo>
                  <a:cubicBezTo>
                    <a:pt x="3487" y="291"/>
                    <a:pt x="3038" y="199"/>
                    <a:pt x="2760" y="153"/>
                  </a:cubicBezTo>
                  <a:cubicBezTo>
                    <a:pt x="2482" y="107"/>
                    <a:pt x="2448" y="0"/>
                    <a:pt x="2136" y="21"/>
                  </a:cubicBezTo>
                  <a:cubicBezTo>
                    <a:pt x="1824" y="42"/>
                    <a:pt x="1244" y="258"/>
                    <a:pt x="888" y="277"/>
                  </a:cubicBezTo>
                  <a:cubicBezTo>
                    <a:pt x="532" y="296"/>
                    <a:pt x="266" y="216"/>
                    <a:pt x="0" y="137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21" name="Group 846"/>
          <p:cNvGrpSpPr>
            <a:grpSpLocks/>
          </p:cNvGrpSpPr>
          <p:nvPr/>
        </p:nvGrpSpPr>
        <p:grpSpPr bwMode="auto">
          <a:xfrm>
            <a:off x="3388496" y="1235822"/>
            <a:ext cx="5259387" cy="2848229"/>
            <a:chOff x="2139" y="1229"/>
            <a:chExt cx="3313" cy="2390"/>
          </a:xfrm>
        </p:grpSpPr>
        <p:sp>
          <p:nvSpPr>
            <p:cNvPr id="922" name="Line 769"/>
            <p:cNvSpPr>
              <a:spLocks noChangeShapeType="1"/>
            </p:cNvSpPr>
            <p:nvPr/>
          </p:nvSpPr>
          <p:spPr bwMode="auto">
            <a:xfrm flipV="1">
              <a:off x="2786" y="3564"/>
              <a:ext cx="182" cy="5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3" name="Line 771"/>
            <p:cNvSpPr>
              <a:spLocks noChangeShapeType="1"/>
            </p:cNvSpPr>
            <p:nvPr/>
          </p:nvSpPr>
          <p:spPr bwMode="auto">
            <a:xfrm>
              <a:off x="2926" y="3541"/>
              <a:ext cx="22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4" name="Oval 772"/>
            <p:cNvSpPr>
              <a:spLocks noChangeArrowheads="1"/>
            </p:cNvSpPr>
            <p:nvPr/>
          </p:nvSpPr>
          <p:spPr bwMode="auto">
            <a:xfrm>
              <a:off x="2971" y="3514"/>
              <a:ext cx="88" cy="8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5" name="Line 774"/>
            <p:cNvSpPr>
              <a:spLocks noChangeShapeType="1"/>
            </p:cNvSpPr>
            <p:nvPr/>
          </p:nvSpPr>
          <p:spPr bwMode="auto">
            <a:xfrm rot="1920323" flipV="1">
              <a:off x="2253" y="2141"/>
              <a:ext cx="346" cy="9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6" name="Line 775"/>
            <p:cNvSpPr>
              <a:spLocks noChangeShapeType="1"/>
            </p:cNvSpPr>
            <p:nvPr/>
          </p:nvSpPr>
          <p:spPr bwMode="auto">
            <a:xfrm rot="1940847">
              <a:off x="2547" y="2199"/>
              <a:ext cx="22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7" name="Oval 776"/>
            <p:cNvSpPr>
              <a:spLocks noChangeArrowheads="1"/>
            </p:cNvSpPr>
            <p:nvPr/>
          </p:nvSpPr>
          <p:spPr bwMode="auto">
            <a:xfrm rot="1911959">
              <a:off x="2595" y="2214"/>
              <a:ext cx="88" cy="8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8" name="Line 777"/>
            <p:cNvSpPr>
              <a:spLocks noChangeShapeType="1"/>
            </p:cNvSpPr>
            <p:nvPr/>
          </p:nvSpPr>
          <p:spPr bwMode="auto">
            <a:xfrm flipV="1">
              <a:off x="2139" y="1281"/>
              <a:ext cx="456" cy="4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29" name="Line 778"/>
            <p:cNvSpPr>
              <a:spLocks noChangeShapeType="1"/>
            </p:cNvSpPr>
            <p:nvPr/>
          </p:nvSpPr>
          <p:spPr bwMode="auto">
            <a:xfrm rot="1940847">
              <a:off x="2538" y="1258"/>
              <a:ext cx="4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0" name="Oval 779"/>
            <p:cNvSpPr>
              <a:spLocks noChangeArrowheads="1"/>
            </p:cNvSpPr>
            <p:nvPr/>
          </p:nvSpPr>
          <p:spPr bwMode="auto">
            <a:xfrm rot="1911959">
              <a:off x="2597" y="1229"/>
              <a:ext cx="88" cy="8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1" name="Line 782"/>
            <p:cNvSpPr>
              <a:spLocks noChangeShapeType="1"/>
            </p:cNvSpPr>
            <p:nvPr/>
          </p:nvSpPr>
          <p:spPr bwMode="auto">
            <a:xfrm flipH="1" flipV="1">
              <a:off x="3303" y="2142"/>
              <a:ext cx="285" cy="66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2" name="Line 783"/>
            <p:cNvSpPr>
              <a:spLocks noChangeShapeType="1"/>
            </p:cNvSpPr>
            <p:nvPr/>
          </p:nvSpPr>
          <p:spPr bwMode="auto">
            <a:xfrm rot="1940847">
              <a:off x="3335" y="2126"/>
              <a:ext cx="22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3" name="Oval 784"/>
            <p:cNvSpPr>
              <a:spLocks noChangeArrowheads="1"/>
            </p:cNvSpPr>
            <p:nvPr/>
          </p:nvSpPr>
          <p:spPr bwMode="auto">
            <a:xfrm rot="1911959">
              <a:off x="3212" y="2084"/>
              <a:ext cx="88" cy="8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4" name="Line 785"/>
            <p:cNvSpPr>
              <a:spLocks noChangeShapeType="1"/>
            </p:cNvSpPr>
            <p:nvPr/>
          </p:nvSpPr>
          <p:spPr bwMode="auto">
            <a:xfrm>
              <a:off x="4392" y="2754"/>
              <a:ext cx="0" cy="28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5" name="Oval 786"/>
            <p:cNvSpPr>
              <a:spLocks noChangeArrowheads="1"/>
            </p:cNvSpPr>
            <p:nvPr/>
          </p:nvSpPr>
          <p:spPr bwMode="auto">
            <a:xfrm rot="1911959">
              <a:off x="4348" y="3034"/>
              <a:ext cx="88" cy="8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6" name="Line 787"/>
            <p:cNvSpPr>
              <a:spLocks noChangeShapeType="1"/>
            </p:cNvSpPr>
            <p:nvPr/>
          </p:nvSpPr>
          <p:spPr bwMode="auto">
            <a:xfrm flipH="1" flipV="1">
              <a:off x="4360" y="2997"/>
              <a:ext cx="70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7" name="Line 788"/>
            <p:cNvSpPr>
              <a:spLocks noChangeShapeType="1"/>
            </p:cNvSpPr>
            <p:nvPr/>
          </p:nvSpPr>
          <p:spPr bwMode="auto">
            <a:xfrm>
              <a:off x="5049" y="2073"/>
              <a:ext cx="327" cy="324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8" name="Line 789"/>
            <p:cNvSpPr>
              <a:spLocks noChangeShapeType="1"/>
            </p:cNvSpPr>
            <p:nvPr/>
          </p:nvSpPr>
          <p:spPr bwMode="auto">
            <a:xfrm flipH="1">
              <a:off x="5312" y="2318"/>
              <a:ext cx="53" cy="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39" name="Oval 790"/>
            <p:cNvSpPr>
              <a:spLocks noChangeArrowheads="1"/>
            </p:cNvSpPr>
            <p:nvPr/>
          </p:nvSpPr>
          <p:spPr bwMode="auto">
            <a:xfrm rot="1911959">
              <a:off x="5364" y="2379"/>
              <a:ext cx="88" cy="8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40" name="Group 841"/>
          <p:cNvGrpSpPr>
            <a:grpSpLocks/>
          </p:cNvGrpSpPr>
          <p:nvPr/>
        </p:nvGrpSpPr>
        <p:grpSpPr bwMode="auto">
          <a:xfrm>
            <a:off x="5055370" y="2645635"/>
            <a:ext cx="3433762" cy="1955625"/>
            <a:chOff x="3189" y="2412"/>
            <a:chExt cx="2163" cy="1641"/>
          </a:xfrm>
        </p:grpSpPr>
        <p:sp>
          <p:nvSpPr>
            <p:cNvPr id="941" name="Oval 642"/>
            <p:cNvSpPr>
              <a:spLocks noChangeArrowheads="1"/>
            </p:cNvSpPr>
            <p:nvPr/>
          </p:nvSpPr>
          <p:spPr bwMode="auto">
            <a:xfrm>
              <a:off x="3956" y="3060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2" name="Oval 643"/>
            <p:cNvSpPr>
              <a:spLocks noChangeArrowheads="1"/>
            </p:cNvSpPr>
            <p:nvPr/>
          </p:nvSpPr>
          <p:spPr bwMode="auto">
            <a:xfrm>
              <a:off x="3617" y="3513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3" name="Oval 646"/>
            <p:cNvSpPr>
              <a:spLocks noChangeArrowheads="1"/>
            </p:cNvSpPr>
            <p:nvPr/>
          </p:nvSpPr>
          <p:spPr bwMode="auto">
            <a:xfrm>
              <a:off x="4076" y="3956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4" name="Oval 647"/>
            <p:cNvSpPr>
              <a:spLocks noChangeArrowheads="1"/>
            </p:cNvSpPr>
            <p:nvPr/>
          </p:nvSpPr>
          <p:spPr bwMode="auto">
            <a:xfrm>
              <a:off x="4709" y="3965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5" name="Oval 648"/>
            <p:cNvSpPr>
              <a:spLocks noChangeArrowheads="1"/>
            </p:cNvSpPr>
            <p:nvPr/>
          </p:nvSpPr>
          <p:spPr bwMode="auto">
            <a:xfrm>
              <a:off x="4822" y="3322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6" name="Line 686"/>
            <p:cNvSpPr>
              <a:spLocks noChangeShapeType="1"/>
            </p:cNvSpPr>
            <p:nvPr/>
          </p:nvSpPr>
          <p:spPr bwMode="auto">
            <a:xfrm flipH="1" flipV="1">
              <a:off x="4896" y="3396"/>
              <a:ext cx="304" cy="3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7" name="Oval 791"/>
            <p:cNvSpPr>
              <a:spLocks noChangeArrowheads="1"/>
            </p:cNvSpPr>
            <p:nvPr/>
          </p:nvSpPr>
          <p:spPr bwMode="auto">
            <a:xfrm>
              <a:off x="5264" y="2606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8" name="Freeform 792"/>
            <p:cNvSpPr>
              <a:spLocks/>
            </p:cNvSpPr>
            <p:nvPr/>
          </p:nvSpPr>
          <p:spPr bwMode="auto">
            <a:xfrm>
              <a:off x="4908" y="2688"/>
              <a:ext cx="430" cy="657"/>
            </a:xfrm>
            <a:custGeom>
              <a:avLst/>
              <a:gdLst>
                <a:gd name="T0" fmla="*/ 402 w 430"/>
                <a:gd name="T1" fmla="*/ 0 h 657"/>
                <a:gd name="T2" fmla="*/ 363 w 430"/>
                <a:gd name="T3" fmla="*/ 366 h 657"/>
                <a:gd name="T4" fmla="*/ 0 w 430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" h="657">
                  <a:moveTo>
                    <a:pt x="402" y="0"/>
                  </a:moveTo>
                  <a:cubicBezTo>
                    <a:pt x="416" y="128"/>
                    <a:pt x="430" y="257"/>
                    <a:pt x="363" y="366"/>
                  </a:cubicBezTo>
                  <a:cubicBezTo>
                    <a:pt x="296" y="475"/>
                    <a:pt x="63" y="608"/>
                    <a:pt x="0" y="657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49" name="Freeform 793"/>
            <p:cNvSpPr>
              <a:spLocks/>
            </p:cNvSpPr>
            <p:nvPr/>
          </p:nvSpPr>
          <p:spPr bwMode="auto">
            <a:xfrm>
              <a:off x="4708" y="3405"/>
              <a:ext cx="143" cy="558"/>
            </a:xfrm>
            <a:custGeom>
              <a:avLst/>
              <a:gdLst>
                <a:gd name="T0" fmla="*/ 143 w 143"/>
                <a:gd name="T1" fmla="*/ 0 h 558"/>
                <a:gd name="T2" fmla="*/ 17 w 143"/>
                <a:gd name="T3" fmla="*/ 198 h 558"/>
                <a:gd name="T4" fmla="*/ 38 w 143"/>
                <a:gd name="T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558">
                  <a:moveTo>
                    <a:pt x="143" y="0"/>
                  </a:moveTo>
                  <a:cubicBezTo>
                    <a:pt x="88" y="52"/>
                    <a:pt x="34" y="105"/>
                    <a:pt x="17" y="198"/>
                  </a:cubicBezTo>
                  <a:cubicBezTo>
                    <a:pt x="0" y="291"/>
                    <a:pt x="19" y="424"/>
                    <a:pt x="38" y="55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0" name="Freeform 794"/>
            <p:cNvSpPr>
              <a:spLocks/>
            </p:cNvSpPr>
            <p:nvPr/>
          </p:nvSpPr>
          <p:spPr bwMode="auto">
            <a:xfrm>
              <a:off x="4161" y="4017"/>
              <a:ext cx="546" cy="30"/>
            </a:xfrm>
            <a:custGeom>
              <a:avLst/>
              <a:gdLst>
                <a:gd name="T0" fmla="*/ 546 w 546"/>
                <a:gd name="T1" fmla="*/ 0 h 30"/>
                <a:gd name="T2" fmla="*/ 300 w 546"/>
                <a:gd name="T3" fmla="*/ 30 h 30"/>
                <a:gd name="T4" fmla="*/ 0 w 546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6" h="30">
                  <a:moveTo>
                    <a:pt x="546" y="0"/>
                  </a:moveTo>
                  <a:cubicBezTo>
                    <a:pt x="468" y="15"/>
                    <a:pt x="391" y="30"/>
                    <a:pt x="300" y="30"/>
                  </a:cubicBezTo>
                  <a:cubicBezTo>
                    <a:pt x="209" y="30"/>
                    <a:pt x="104" y="1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1" name="Freeform 795"/>
            <p:cNvSpPr>
              <a:spLocks/>
            </p:cNvSpPr>
            <p:nvPr/>
          </p:nvSpPr>
          <p:spPr bwMode="auto">
            <a:xfrm>
              <a:off x="3702" y="3573"/>
              <a:ext cx="387" cy="396"/>
            </a:xfrm>
            <a:custGeom>
              <a:avLst/>
              <a:gdLst>
                <a:gd name="T0" fmla="*/ 387 w 387"/>
                <a:gd name="T1" fmla="*/ 396 h 396"/>
                <a:gd name="T2" fmla="*/ 306 w 387"/>
                <a:gd name="T3" fmla="*/ 147 h 396"/>
                <a:gd name="T4" fmla="*/ 0 w 387"/>
                <a:gd name="T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" h="396">
                  <a:moveTo>
                    <a:pt x="387" y="396"/>
                  </a:moveTo>
                  <a:cubicBezTo>
                    <a:pt x="378" y="304"/>
                    <a:pt x="370" y="213"/>
                    <a:pt x="306" y="147"/>
                  </a:cubicBezTo>
                  <a:cubicBezTo>
                    <a:pt x="242" y="81"/>
                    <a:pt x="121" y="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2" name="Freeform 796"/>
            <p:cNvSpPr>
              <a:spLocks/>
            </p:cNvSpPr>
            <p:nvPr/>
          </p:nvSpPr>
          <p:spPr bwMode="auto">
            <a:xfrm>
              <a:off x="3705" y="3366"/>
              <a:ext cx="1116" cy="174"/>
            </a:xfrm>
            <a:custGeom>
              <a:avLst/>
              <a:gdLst>
                <a:gd name="T0" fmla="*/ 1116 w 1116"/>
                <a:gd name="T1" fmla="*/ 0 h 174"/>
                <a:gd name="T2" fmla="*/ 717 w 1116"/>
                <a:gd name="T3" fmla="*/ 138 h 174"/>
                <a:gd name="T4" fmla="*/ 0 w 1116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6" h="174">
                  <a:moveTo>
                    <a:pt x="1116" y="0"/>
                  </a:moveTo>
                  <a:cubicBezTo>
                    <a:pt x="1009" y="54"/>
                    <a:pt x="903" y="109"/>
                    <a:pt x="717" y="138"/>
                  </a:cubicBezTo>
                  <a:cubicBezTo>
                    <a:pt x="531" y="167"/>
                    <a:pt x="265" y="170"/>
                    <a:pt x="0" y="174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3" name="Freeform 797"/>
            <p:cNvSpPr>
              <a:spLocks/>
            </p:cNvSpPr>
            <p:nvPr/>
          </p:nvSpPr>
          <p:spPr bwMode="auto">
            <a:xfrm>
              <a:off x="4041" y="3132"/>
              <a:ext cx="783" cy="204"/>
            </a:xfrm>
            <a:custGeom>
              <a:avLst/>
              <a:gdLst>
                <a:gd name="T0" fmla="*/ 783 w 783"/>
                <a:gd name="T1" fmla="*/ 201 h 204"/>
                <a:gd name="T2" fmla="*/ 300 w 783"/>
                <a:gd name="T3" fmla="*/ 171 h 204"/>
                <a:gd name="T4" fmla="*/ 0 w 783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3" h="204">
                  <a:moveTo>
                    <a:pt x="783" y="201"/>
                  </a:moveTo>
                  <a:cubicBezTo>
                    <a:pt x="607" y="202"/>
                    <a:pt x="431" y="204"/>
                    <a:pt x="300" y="171"/>
                  </a:cubicBezTo>
                  <a:cubicBezTo>
                    <a:pt x="169" y="138"/>
                    <a:pt x="84" y="69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4" name="Freeform 798"/>
            <p:cNvSpPr>
              <a:spLocks/>
            </p:cNvSpPr>
            <p:nvPr/>
          </p:nvSpPr>
          <p:spPr bwMode="auto">
            <a:xfrm>
              <a:off x="3189" y="3123"/>
              <a:ext cx="432" cy="396"/>
            </a:xfrm>
            <a:custGeom>
              <a:avLst/>
              <a:gdLst>
                <a:gd name="T0" fmla="*/ 432 w 432"/>
                <a:gd name="T1" fmla="*/ 396 h 396"/>
                <a:gd name="T2" fmla="*/ 0 w 432"/>
                <a:gd name="T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2" h="396">
                  <a:moveTo>
                    <a:pt x="432" y="396"/>
                  </a:moveTo>
                  <a:cubicBezTo>
                    <a:pt x="432" y="396"/>
                    <a:pt x="216" y="198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5" name="Freeform 799"/>
            <p:cNvSpPr>
              <a:spLocks/>
            </p:cNvSpPr>
            <p:nvPr/>
          </p:nvSpPr>
          <p:spPr bwMode="auto">
            <a:xfrm>
              <a:off x="3246" y="2412"/>
              <a:ext cx="720" cy="657"/>
            </a:xfrm>
            <a:custGeom>
              <a:avLst/>
              <a:gdLst>
                <a:gd name="T0" fmla="*/ 720 w 720"/>
                <a:gd name="T1" fmla="*/ 657 h 657"/>
                <a:gd name="T2" fmla="*/ 558 w 720"/>
                <a:gd name="T3" fmla="*/ 426 h 657"/>
                <a:gd name="T4" fmla="*/ 279 w 720"/>
                <a:gd name="T5" fmla="*/ 114 h 657"/>
                <a:gd name="T6" fmla="*/ 0 w 720"/>
                <a:gd name="T7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657">
                  <a:moveTo>
                    <a:pt x="720" y="657"/>
                  </a:moveTo>
                  <a:cubicBezTo>
                    <a:pt x="675" y="586"/>
                    <a:pt x="631" y="516"/>
                    <a:pt x="558" y="426"/>
                  </a:cubicBezTo>
                  <a:cubicBezTo>
                    <a:pt x="485" y="336"/>
                    <a:pt x="372" y="185"/>
                    <a:pt x="279" y="114"/>
                  </a:cubicBezTo>
                  <a:cubicBezTo>
                    <a:pt x="186" y="43"/>
                    <a:pt x="93" y="21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56" name="Group 840"/>
          <p:cNvGrpSpPr>
            <a:grpSpLocks/>
          </p:cNvGrpSpPr>
          <p:nvPr/>
        </p:nvGrpSpPr>
        <p:grpSpPr bwMode="auto">
          <a:xfrm>
            <a:off x="3526607" y="1480125"/>
            <a:ext cx="1828800" cy="2030704"/>
            <a:chOff x="2226" y="1434"/>
            <a:chExt cx="1152" cy="1704"/>
          </a:xfrm>
        </p:grpSpPr>
        <p:sp>
          <p:nvSpPr>
            <p:cNvPr id="957" name="Oval 670"/>
            <p:cNvSpPr>
              <a:spLocks noChangeArrowheads="1"/>
            </p:cNvSpPr>
            <p:nvPr/>
          </p:nvSpPr>
          <p:spPr bwMode="auto">
            <a:xfrm>
              <a:off x="2670" y="1434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8" name="Oval 671"/>
            <p:cNvSpPr>
              <a:spLocks noChangeArrowheads="1"/>
            </p:cNvSpPr>
            <p:nvPr/>
          </p:nvSpPr>
          <p:spPr bwMode="auto">
            <a:xfrm>
              <a:off x="2671" y="2007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59" name="Oval 672"/>
            <p:cNvSpPr>
              <a:spLocks noChangeArrowheads="1"/>
            </p:cNvSpPr>
            <p:nvPr/>
          </p:nvSpPr>
          <p:spPr bwMode="auto">
            <a:xfrm>
              <a:off x="3160" y="2364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0" name="Oval 673"/>
            <p:cNvSpPr>
              <a:spLocks noChangeArrowheads="1"/>
            </p:cNvSpPr>
            <p:nvPr/>
          </p:nvSpPr>
          <p:spPr bwMode="auto">
            <a:xfrm>
              <a:off x="3110" y="3050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1" name="Freeform 780"/>
            <p:cNvSpPr>
              <a:spLocks/>
            </p:cNvSpPr>
            <p:nvPr/>
          </p:nvSpPr>
          <p:spPr bwMode="auto">
            <a:xfrm>
              <a:off x="2226" y="1524"/>
              <a:ext cx="477" cy="321"/>
            </a:xfrm>
            <a:custGeom>
              <a:avLst/>
              <a:gdLst>
                <a:gd name="T0" fmla="*/ 0 w 477"/>
                <a:gd name="T1" fmla="*/ 321 h 321"/>
                <a:gd name="T2" fmla="*/ 327 w 477"/>
                <a:gd name="T3" fmla="*/ 264 h 321"/>
                <a:gd name="T4" fmla="*/ 477 w 477"/>
                <a:gd name="T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7" h="321">
                  <a:moveTo>
                    <a:pt x="0" y="321"/>
                  </a:moveTo>
                  <a:cubicBezTo>
                    <a:pt x="124" y="319"/>
                    <a:pt x="248" y="318"/>
                    <a:pt x="327" y="264"/>
                  </a:cubicBezTo>
                  <a:cubicBezTo>
                    <a:pt x="406" y="210"/>
                    <a:pt x="441" y="105"/>
                    <a:pt x="477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2" name="Freeform 781"/>
            <p:cNvSpPr>
              <a:spLocks/>
            </p:cNvSpPr>
            <p:nvPr/>
          </p:nvSpPr>
          <p:spPr bwMode="auto">
            <a:xfrm>
              <a:off x="2454" y="2808"/>
              <a:ext cx="663" cy="249"/>
            </a:xfrm>
            <a:custGeom>
              <a:avLst/>
              <a:gdLst>
                <a:gd name="T0" fmla="*/ 0 w 663"/>
                <a:gd name="T1" fmla="*/ 0 h 249"/>
                <a:gd name="T2" fmla="*/ 360 w 663"/>
                <a:gd name="T3" fmla="*/ 87 h 249"/>
                <a:gd name="T4" fmla="*/ 663 w 663"/>
                <a:gd name="T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3" h="249">
                  <a:moveTo>
                    <a:pt x="0" y="0"/>
                  </a:moveTo>
                  <a:cubicBezTo>
                    <a:pt x="125" y="23"/>
                    <a:pt x="250" y="46"/>
                    <a:pt x="360" y="87"/>
                  </a:cubicBezTo>
                  <a:cubicBezTo>
                    <a:pt x="470" y="128"/>
                    <a:pt x="566" y="188"/>
                    <a:pt x="663" y="249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3" name="Freeform 800"/>
            <p:cNvSpPr>
              <a:spLocks/>
            </p:cNvSpPr>
            <p:nvPr/>
          </p:nvSpPr>
          <p:spPr bwMode="auto">
            <a:xfrm>
              <a:off x="3165" y="2439"/>
              <a:ext cx="26" cy="603"/>
            </a:xfrm>
            <a:custGeom>
              <a:avLst/>
              <a:gdLst>
                <a:gd name="T0" fmla="*/ 15 w 26"/>
                <a:gd name="T1" fmla="*/ 0 h 603"/>
                <a:gd name="T2" fmla="*/ 24 w 26"/>
                <a:gd name="T3" fmla="*/ 270 h 603"/>
                <a:gd name="T4" fmla="*/ 0 w 26"/>
                <a:gd name="T5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03">
                  <a:moveTo>
                    <a:pt x="15" y="0"/>
                  </a:moveTo>
                  <a:cubicBezTo>
                    <a:pt x="20" y="85"/>
                    <a:pt x="26" y="170"/>
                    <a:pt x="24" y="270"/>
                  </a:cubicBezTo>
                  <a:cubicBezTo>
                    <a:pt x="22" y="370"/>
                    <a:pt x="11" y="486"/>
                    <a:pt x="0" y="603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4" name="Freeform 801"/>
            <p:cNvSpPr>
              <a:spLocks/>
            </p:cNvSpPr>
            <p:nvPr/>
          </p:nvSpPr>
          <p:spPr bwMode="auto">
            <a:xfrm>
              <a:off x="2754" y="2076"/>
              <a:ext cx="432" cy="312"/>
            </a:xfrm>
            <a:custGeom>
              <a:avLst/>
              <a:gdLst>
                <a:gd name="T0" fmla="*/ 408 w 408"/>
                <a:gd name="T1" fmla="*/ 312 h 312"/>
                <a:gd name="T2" fmla="*/ 291 w 408"/>
                <a:gd name="T3" fmla="*/ 126 h 312"/>
                <a:gd name="T4" fmla="*/ 0 w 408"/>
                <a:gd name="T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383" y="245"/>
                    <a:pt x="359" y="178"/>
                    <a:pt x="291" y="126"/>
                  </a:cubicBezTo>
                  <a:cubicBezTo>
                    <a:pt x="223" y="74"/>
                    <a:pt x="111" y="37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5" name="Freeform 802"/>
            <p:cNvSpPr>
              <a:spLocks/>
            </p:cNvSpPr>
            <p:nvPr/>
          </p:nvSpPr>
          <p:spPr bwMode="auto">
            <a:xfrm>
              <a:off x="2721" y="1521"/>
              <a:ext cx="657" cy="483"/>
            </a:xfrm>
            <a:custGeom>
              <a:avLst/>
              <a:gdLst>
                <a:gd name="T0" fmla="*/ 0 w 648"/>
                <a:gd name="T1" fmla="*/ 483 h 483"/>
                <a:gd name="T2" fmla="*/ 333 w 648"/>
                <a:gd name="T3" fmla="*/ 204 h 483"/>
                <a:gd name="T4" fmla="*/ 648 w 648"/>
                <a:gd name="T5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8" h="483">
                  <a:moveTo>
                    <a:pt x="0" y="483"/>
                  </a:moveTo>
                  <a:cubicBezTo>
                    <a:pt x="112" y="383"/>
                    <a:pt x="225" y="284"/>
                    <a:pt x="333" y="204"/>
                  </a:cubicBezTo>
                  <a:cubicBezTo>
                    <a:pt x="441" y="124"/>
                    <a:pt x="544" y="62"/>
                    <a:pt x="648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6" name="Freeform 803"/>
            <p:cNvSpPr>
              <a:spLocks/>
            </p:cNvSpPr>
            <p:nvPr/>
          </p:nvSpPr>
          <p:spPr bwMode="auto">
            <a:xfrm>
              <a:off x="2757" y="1479"/>
              <a:ext cx="612" cy="59"/>
            </a:xfrm>
            <a:custGeom>
              <a:avLst/>
              <a:gdLst>
                <a:gd name="T0" fmla="*/ 612 w 612"/>
                <a:gd name="T1" fmla="*/ 0 h 59"/>
                <a:gd name="T2" fmla="*/ 333 w 612"/>
                <a:gd name="T3" fmla="*/ 57 h 59"/>
                <a:gd name="T4" fmla="*/ 0 w 612"/>
                <a:gd name="T5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2" h="59">
                  <a:moveTo>
                    <a:pt x="612" y="0"/>
                  </a:moveTo>
                  <a:cubicBezTo>
                    <a:pt x="523" y="27"/>
                    <a:pt x="435" y="55"/>
                    <a:pt x="333" y="57"/>
                  </a:cubicBezTo>
                  <a:cubicBezTo>
                    <a:pt x="231" y="59"/>
                    <a:pt x="115" y="34"/>
                    <a:pt x="0" y="9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967" name="Group 829"/>
          <p:cNvGrpSpPr>
            <a:grpSpLocks/>
          </p:cNvGrpSpPr>
          <p:nvPr/>
        </p:nvGrpSpPr>
        <p:grpSpPr bwMode="auto">
          <a:xfrm>
            <a:off x="127771" y="606589"/>
            <a:ext cx="8955087" cy="4188922"/>
            <a:chOff x="85" y="701"/>
            <a:chExt cx="5641" cy="3515"/>
          </a:xfrm>
        </p:grpSpPr>
        <p:sp>
          <p:nvSpPr>
            <p:cNvPr id="968" name="Line 813"/>
            <p:cNvSpPr>
              <a:spLocks noChangeShapeType="1"/>
            </p:cNvSpPr>
            <p:nvPr/>
          </p:nvSpPr>
          <p:spPr bwMode="auto">
            <a:xfrm flipH="1" flipV="1">
              <a:off x="273" y="918"/>
              <a:ext cx="162" cy="13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69" name="Oval 82"/>
            <p:cNvSpPr>
              <a:spLocks noChangeArrowheads="1"/>
            </p:cNvSpPr>
            <p:nvPr/>
          </p:nvSpPr>
          <p:spPr bwMode="auto">
            <a:xfrm>
              <a:off x="155" y="811"/>
              <a:ext cx="136" cy="1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0" name="Oval 83"/>
            <p:cNvSpPr>
              <a:spLocks noChangeArrowheads="1"/>
            </p:cNvSpPr>
            <p:nvPr/>
          </p:nvSpPr>
          <p:spPr bwMode="auto">
            <a:xfrm>
              <a:off x="137" y="2276"/>
              <a:ext cx="136" cy="1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1" name="Oval 84"/>
            <p:cNvSpPr>
              <a:spLocks noChangeArrowheads="1"/>
            </p:cNvSpPr>
            <p:nvPr/>
          </p:nvSpPr>
          <p:spPr bwMode="auto">
            <a:xfrm>
              <a:off x="210" y="4027"/>
              <a:ext cx="136" cy="1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2" name="Oval 85"/>
            <p:cNvSpPr>
              <a:spLocks noChangeArrowheads="1"/>
            </p:cNvSpPr>
            <p:nvPr/>
          </p:nvSpPr>
          <p:spPr bwMode="auto">
            <a:xfrm>
              <a:off x="2712" y="3945"/>
              <a:ext cx="136" cy="1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3" name="Oval 86"/>
            <p:cNvSpPr>
              <a:spLocks noChangeArrowheads="1"/>
            </p:cNvSpPr>
            <p:nvPr/>
          </p:nvSpPr>
          <p:spPr bwMode="auto">
            <a:xfrm>
              <a:off x="5490" y="4023"/>
              <a:ext cx="136" cy="1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4" name="Oval 88"/>
            <p:cNvSpPr>
              <a:spLocks noChangeArrowheads="1"/>
            </p:cNvSpPr>
            <p:nvPr/>
          </p:nvSpPr>
          <p:spPr bwMode="auto">
            <a:xfrm>
              <a:off x="5446" y="722"/>
              <a:ext cx="136" cy="126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5" name="Line 811"/>
            <p:cNvSpPr>
              <a:spLocks noChangeShapeType="1"/>
            </p:cNvSpPr>
            <p:nvPr/>
          </p:nvSpPr>
          <p:spPr bwMode="auto">
            <a:xfrm>
              <a:off x="5379" y="3966"/>
              <a:ext cx="120" cy="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6" name="Line 812"/>
            <p:cNvSpPr>
              <a:spLocks noChangeShapeType="1"/>
            </p:cNvSpPr>
            <p:nvPr/>
          </p:nvSpPr>
          <p:spPr bwMode="auto">
            <a:xfrm flipV="1">
              <a:off x="5331" y="825"/>
              <a:ext cx="126" cy="13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7" name="Line 814"/>
            <p:cNvSpPr>
              <a:spLocks noChangeShapeType="1"/>
            </p:cNvSpPr>
            <p:nvPr/>
          </p:nvSpPr>
          <p:spPr bwMode="auto">
            <a:xfrm flipH="1">
              <a:off x="327" y="3939"/>
              <a:ext cx="114" cy="1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8" name="Freeform 815"/>
            <p:cNvSpPr>
              <a:spLocks/>
            </p:cNvSpPr>
            <p:nvPr/>
          </p:nvSpPr>
          <p:spPr bwMode="auto">
            <a:xfrm>
              <a:off x="124" y="946"/>
              <a:ext cx="151" cy="1334"/>
            </a:xfrm>
            <a:custGeom>
              <a:avLst/>
              <a:gdLst>
                <a:gd name="T0" fmla="*/ 97 w 151"/>
                <a:gd name="T1" fmla="*/ 0 h 1334"/>
                <a:gd name="T2" fmla="*/ 6 w 151"/>
                <a:gd name="T3" fmla="*/ 417 h 1334"/>
                <a:gd name="T4" fmla="*/ 135 w 151"/>
                <a:gd name="T5" fmla="*/ 844 h 1334"/>
                <a:gd name="T6" fmla="*/ 102 w 151"/>
                <a:gd name="T7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334">
                  <a:moveTo>
                    <a:pt x="97" y="0"/>
                  </a:moveTo>
                  <a:cubicBezTo>
                    <a:pt x="48" y="138"/>
                    <a:pt x="0" y="276"/>
                    <a:pt x="6" y="417"/>
                  </a:cubicBezTo>
                  <a:cubicBezTo>
                    <a:pt x="12" y="558"/>
                    <a:pt x="119" y="691"/>
                    <a:pt x="135" y="844"/>
                  </a:cubicBezTo>
                  <a:cubicBezTo>
                    <a:pt x="151" y="997"/>
                    <a:pt x="126" y="1165"/>
                    <a:pt x="102" y="1334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79" name="Freeform 816"/>
            <p:cNvSpPr>
              <a:spLocks/>
            </p:cNvSpPr>
            <p:nvPr/>
          </p:nvSpPr>
          <p:spPr bwMode="auto">
            <a:xfrm>
              <a:off x="85" y="2386"/>
              <a:ext cx="169" cy="1646"/>
            </a:xfrm>
            <a:custGeom>
              <a:avLst/>
              <a:gdLst>
                <a:gd name="T0" fmla="*/ 131 w 169"/>
                <a:gd name="T1" fmla="*/ 0 h 1622"/>
                <a:gd name="T2" fmla="*/ 6 w 169"/>
                <a:gd name="T3" fmla="*/ 705 h 1622"/>
                <a:gd name="T4" fmla="*/ 169 w 169"/>
                <a:gd name="T5" fmla="*/ 1622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1622">
                  <a:moveTo>
                    <a:pt x="131" y="0"/>
                  </a:moveTo>
                  <a:cubicBezTo>
                    <a:pt x="65" y="217"/>
                    <a:pt x="0" y="435"/>
                    <a:pt x="6" y="705"/>
                  </a:cubicBezTo>
                  <a:cubicBezTo>
                    <a:pt x="12" y="975"/>
                    <a:pt x="90" y="1298"/>
                    <a:pt x="169" y="1622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0" name="Freeform 817"/>
            <p:cNvSpPr>
              <a:spLocks/>
            </p:cNvSpPr>
            <p:nvPr/>
          </p:nvSpPr>
          <p:spPr bwMode="auto">
            <a:xfrm>
              <a:off x="350" y="4013"/>
              <a:ext cx="2362" cy="185"/>
            </a:xfrm>
            <a:custGeom>
              <a:avLst/>
              <a:gdLst>
                <a:gd name="T0" fmla="*/ 0 w 2362"/>
                <a:gd name="T1" fmla="*/ 96 h 185"/>
                <a:gd name="T2" fmla="*/ 836 w 2362"/>
                <a:gd name="T3" fmla="*/ 182 h 185"/>
                <a:gd name="T4" fmla="*/ 1776 w 2362"/>
                <a:gd name="T5" fmla="*/ 77 h 185"/>
                <a:gd name="T6" fmla="*/ 2362 w 2362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2" h="185">
                  <a:moveTo>
                    <a:pt x="0" y="96"/>
                  </a:moveTo>
                  <a:cubicBezTo>
                    <a:pt x="270" y="140"/>
                    <a:pt x="540" y="185"/>
                    <a:pt x="836" y="182"/>
                  </a:cubicBezTo>
                  <a:cubicBezTo>
                    <a:pt x="1132" y="179"/>
                    <a:pt x="1522" y="107"/>
                    <a:pt x="1776" y="77"/>
                  </a:cubicBezTo>
                  <a:cubicBezTo>
                    <a:pt x="2030" y="47"/>
                    <a:pt x="2196" y="23"/>
                    <a:pt x="2362" y="0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1" name="Freeform 818"/>
            <p:cNvSpPr>
              <a:spLocks/>
            </p:cNvSpPr>
            <p:nvPr/>
          </p:nvSpPr>
          <p:spPr bwMode="auto">
            <a:xfrm>
              <a:off x="2841" y="3959"/>
              <a:ext cx="2650" cy="257"/>
            </a:xfrm>
            <a:custGeom>
              <a:avLst/>
              <a:gdLst>
                <a:gd name="T0" fmla="*/ 0 w 2640"/>
                <a:gd name="T1" fmla="*/ 25 h 257"/>
                <a:gd name="T2" fmla="*/ 197 w 2640"/>
                <a:gd name="T3" fmla="*/ 25 h 257"/>
                <a:gd name="T4" fmla="*/ 922 w 2640"/>
                <a:gd name="T5" fmla="*/ 174 h 257"/>
                <a:gd name="T6" fmla="*/ 1719 w 2640"/>
                <a:gd name="T7" fmla="*/ 251 h 257"/>
                <a:gd name="T8" fmla="*/ 2371 w 2640"/>
                <a:gd name="T9" fmla="*/ 212 h 257"/>
                <a:gd name="T10" fmla="*/ 2640 w 2640"/>
                <a:gd name="T11" fmla="*/ 15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0" h="257">
                  <a:moveTo>
                    <a:pt x="0" y="25"/>
                  </a:moveTo>
                  <a:cubicBezTo>
                    <a:pt x="21" y="12"/>
                    <a:pt x="43" y="0"/>
                    <a:pt x="197" y="25"/>
                  </a:cubicBezTo>
                  <a:cubicBezTo>
                    <a:pt x="351" y="50"/>
                    <a:pt x="668" y="136"/>
                    <a:pt x="922" y="174"/>
                  </a:cubicBezTo>
                  <a:cubicBezTo>
                    <a:pt x="1176" y="212"/>
                    <a:pt x="1478" y="245"/>
                    <a:pt x="1719" y="251"/>
                  </a:cubicBezTo>
                  <a:cubicBezTo>
                    <a:pt x="1960" y="257"/>
                    <a:pt x="2218" y="228"/>
                    <a:pt x="2371" y="212"/>
                  </a:cubicBezTo>
                  <a:cubicBezTo>
                    <a:pt x="2524" y="196"/>
                    <a:pt x="2582" y="175"/>
                    <a:pt x="2640" y="155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2" name="Freeform 819"/>
            <p:cNvSpPr>
              <a:spLocks/>
            </p:cNvSpPr>
            <p:nvPr/>
          </p:nvSpPr>
          <p:spPr bwMode="auto">
            <a:xfrm>
              <a:off x="283" y="701"/>
              <a:ext cx="5165" cy="177"/>
            </a:xfrm>
            <a:custGeom>
              <a:avLst/>
              <a:gdLst>
                <a:gd name="T0" fmla="*/ 0 w 5165"/>
                <a:gd name="T1" fmla="*/ 177 h 177"/>
                <a:gd name="T2" fmla="*/ 480 w 5165"/>
                <a:gd name="T3" fmla="*/ 105 h 177"/>
                <a:gd name="T4" fmla="*/ 1445 w 5165"/>
                <a:gd name="T5" fmla="*/ 81 h 177"/>
                <a:gd name="T6" fmla="*/ 2559 w 5165"/>
                <a:gd name="T7" fmla="*/ 96 h 177"/>
                <a:gd name="T8" fmla="*/ 3677 w 5165"/>
                <a:gd name="T9" fmla="*/ 5 h 177"/>
                <a:gd name="T10" fmla="*/ 5165 w 5165"/>
                <a:gd name="T11" fmla="*/ 6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65" h="177">
                  <a:moveTo>
                    <a:pt x="0" y="177"/>
                  </a:moveTo>
                  <a:cubicBezTo>
                    <a:pt x="119" y="149"/>
                    <a:pt x="239" y="121"/>
                    <a:pt x="480" y="105"/>
                  </a:cubicBezTo>
                  <a:cubicBezTo>
                    <a:pt x="721" y="89"/>
                    <a:pt x="1099" y="82"/>
                    <a:pt x="1445" y="81"/>
                  </a:cubicBezTo>
                  <a:cubicBezTo>
                    <a:pt x="1791" y="80"/>
                    <a:pt x="2187" y="109"/>
                    <a:pt x="2559" y="96"/>
                  </a:cubicBezTo>
                  <a:cubicBezTo>
                    <a:pt x="2931" y="83"/>
                    <a:pt x="3243" y="10"/>
                    <a:pt x="3677" y="5"/>
                  </a:cubicBezTo>
                  <a:cubicBezTo>
                    <a:pt x="4111" y="0"/>
                    <a:pt x="4638" y="33"/>
                    <a:pt x="5165" y="67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3" name="Freeform 820"/>
            <p:cNvSpPr>
              <a:spLocks/>
            </p:cNvSpPr>
            <p:nvPr/>
          </p:nvSpPr>
          <p:spPr bwMode="auto">
            <a:xfrm>
              <a:off x="5544" y="840"/>
              <a:ext cx="182" cy="3182"/>
            </a:xfrm>
            <a:custGeom>
              <a:avLst/>
              <a:gdLst>
                <a:gd name="T0" fmla="*/ 0 w 182"/>
                <a:gd name="T1" fmla="*/ 0 h 3182"/>
                <a:gd name="T2" fmla="*/ 158 w 182"/>
                <a:gd name="T3" fmla="*/ 1061 h 3182"/>
                <a:gd name="T4" fmla="*/ 144 w 182"/>
                <a:gd name="T5" fmla="*/ 1882 h 3182"/>
                <a:gd name="T6" fmla="*/ 14 w 182"/>
                <a:gd name="T7" fmla="*/ 3182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3182">
                  <a:moveTo>
                    <a:pt x="0" y="0"/>
                  </a:moveTo>
                  <a:cubicBezTo>
                    <a:pt x="67" y="373"/>
                    <a:pt x="134" y="747"/>
                    <a:pt x="158" y="1061"/>
                  </a:cubicBezTo>
                  <a:cubicBezTo>
                    <a:pt x="182" y="1375"/>
                    <a:pt x="168" y="1529"/>
                    <a:pt x="144" y="1882"/>
                  </a:cubicBezTo>
                  <a:cubicBezTo>
                    <a:pt x="120" y="2235"/>
                    <a:pt x="67" y="2708"/>
                    <a:pt x="14" y="3182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984" name="Text Box 821"/>
          <p:cNvSpPr txBox="1">
            <a:spLocks noChangeArrowheads="1"/>
          </p:cNvSpPr>
          <p:nvPr/>
        </p:nvSpPr>
        <p:spPr bwMode="auto">
          <a:xfrm rot="-4959526">
            <a:off x="4047858" y="1821790"/>
            <a:ext cx="1384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2800" b="1">
                <a:solidFill>
                  <a:schemeClr val="bg2"/>
                </a:solidFill>
              </a:rPr>
              <a:t>E L M Ű</a:t>
            </a:r>
            <a:endParaRPr lang="en-GB" altLang="hu-HU" sz="2800" b="1">
              <a:solidFill>
                <a:schemeClr val="bg2"/>
              </a:solidFill>
            </a:endParaRPr>
          </a:p>
        </p:txBody>
      </p:sp>
      <p:grpSp>
        <p:nvGrpSpPr>
          <p:cNvPr id="985" name="Group 842"/>
          <p:cNvGrpSpPr>
            <a:grpSpLocks/>
          </p:cNvGrpSpPr>
          <p:nvPr/>
        </p:nvGrpSpPr>
        <p:grpSpPr bwMode="auto">
          <a:xfrm>
            <a:off x="4902971" y="846127"/>
            <a:ext cx="2528887" cy="751980"/>
            <a:chOff x="3093" y="902"/>
            <a:chExt cx="1593" cy="631"/>
          </a:xfrm>
        </p:grpSpPr>
        <p:sp>
          <p:nvSpPr>
            <p:cNvPr id="986" name="Line 804"/>
            <p:cNvSpPr>
              <a:spLocks noChangeShapeType="1"/>
            </p:cNvSpPr>
            <p:nvPr/>
          </p:nvSpPr>
          <p:spPr bwMode="auto">
            <a:xfrm>
              <a:off x="3093" y="1212"/>
              <a:ext cx="300" cy="2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7" name="Freeform 806"/>
            <p:cNvSpPr>
              <a:spLocks/>
            </p:cNvSpPr>
            <p:nvPr/>
          </p:nvSpPr>
          <p:spPr bwMode="auto">
            <a:xfrm>
              <a:off x="3714" y="951"/>
              <a:ext cx="447" cy="48"/>
            </a:xfrm>
            <a:custGeom>
              <a:avLst/>
              <a:gdLst>
                <a:gd name="T0" fmla="*/ 0 w 447"/>
                <a:gd name="T1" fmla="*/ 0 h 48"/>
                <a:gd name="T2" fmla="*/ 204 w 447"/>
                <a:gd name="T3" fmla="*/ 48 h 48"/>
                <a:gd name="T4" fmla="*/ 447 w 447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7" h="48">
                  <a:moveTo>
                    <a:pt x="0" y="0"/>
                  </a:moveTo>
                  <a:cubicBezTo>
                    <a:pt x="65" y="24"/>
                    <a:pt x="130" y="48"/>
                    <a:pt x="204" y="48"/>
                  </a:cubicBezTo>
                  <a:cubicBezTo>
                    <a:pt x="278" y="48"/>
                    <a:pt x="362" y="24"/>
                    <a:pt x="447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8" name="Oval 644"/>
            <p:cNvSpPr>
              <a:spLocks noChangeArrowheads="1"/>
            </p:cNvSpPr>
            <p:nvPr/>
          </p:nvSpPr>
          <p:spPr bwMode="auto">
            <a:xfrm>
              <a:off x="4158" y="902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89" name="Oval 645"/>
            <p:cNvSpPr>
              <a:spLocks noChangeArrowheads="1"/>
            </p:cNvSpPr>
            <p:nvPr/>
          </p:nvSpPr>
          <p:spPr bwMode="auto">
            <a:xfrm>
              <a:off x="4011" y="1307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90" name="Oval 653"/>
            <p:cNvSpPr>
              <a:spLocks noChangeArrowheads="1"/>
            </p:cNvSpPr>
            <p:nvPr/>
          </p:nvSpPr>
          <p:spPr bwMode="auto">
            <a:xfrm>
              <a:off x="3620" y="908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91" name="Oval 654"/>
            <p:cNvSpPr>
              <a:spLocks noChangeArrowheads="1"/>
            </p:cNvSpPr>
            <p:nvPr/>
          </p:nvSpPr>
          <p:spPr bwMode="auto">
            <a:xfrm>
              <a:off x="3369" y="1445"/>
              <a:ext cx="88" cy="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92" name="Freeform 805"/>
            <p:cNvSpPr>
              <a:spLocks/>
            </p:cNvSpPr>
            <p:nvPr/>
          </p:nvSpPr>
          <p:spPr bwMode="auto">
            <a:xfrm>
              <a:off x="3450" y="1002"/>
              <a:ext cx="241" cy="459"/>
            </a:xfrm>
            <a:custGeom>
              <a:avLst/>
              <a:gdLst>
                <a:gd name="T0" fmla="*/ 207 w 241"/>
                <a:gd name="T1" fmla="*/ 0 h 459"/>
                <a:gd name="T2" fmla="*/ 207 w 241"/>
                <a:gd name="T3" fmla="*/ 201 h 459"/>
                <a:gd name="T4" fmla="*/ 0 w 241"/>
                <a:gd name="T5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459">
                  <a:moveTo>
                    <a:pt x="207" y="0"/>
                  </a:moveTo>
                  <a:cubicBezTo>
                    <a:pt x="224" y="62"/>
                    <a:pt x="241" y="125"/>
                    <a:pt x="207" y="201"/>
                  </a:cubicBezTo>
                  <a:cubicBezTo>
                    <a:pt x="173" y="277"/>
                    <a:pt x="86" y="368"/>
                    <a:pt x="0" y="459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93" name="Freeform 807"/>
            <p:cNvSpPr>
              <a:spLocks/>
            </p:cNvSpPr>
            <p:nvPr/>
          </p:nvSpPr>
          <p:spPr bwMode="auto">
            <a:xfrm>
              <a:off x="4233" y="975"/>
              <a:ext cx="453" cy="213"/>
            </a:xfrm>
            <a:custGeom>
              <a:avLst/>
              <a:gdLst>
                <a:gd name="T0" fmla="*/ 0 w 453"/>
                <a:gd name="T1" fmla="*/ 0 h 213"/>
                <a:gd name="T2" fmla="*/ 285 w 453"/>
                <a:gd name="T3" fmla="*/ 87 h 213"/>
                <a:gd name="T4" fmla="*/ 453 w 453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213">
                  <a:moveTo>
                    <a:pt x="0" y="0"/>
                  </a:moveTo>
                  <a:cubicBezTo>
                    <a:pt x="105" y="26"/>
                    <a:pt x="210" y="52"/>
                    <a:pt x="285" y="87"/>
                  </a:cubicBezTo>
                  <a:cubicBezTo>
                    <a:pt x="360" y="122"/>
                    <a:pt x="406" y="167"/>
                    <a:pt x="453" y="213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94" name="Freeform 808"/>
            <p:cNvSpPr>
              <a:spLocks/>
            </p:cNvSpPr>
            <p:nvPr/>
          </p:nvSpPr>
          <p:spPr bwMode="auto">
            <a:xfrm>
              <a:off x="4104" y="1323"/>
              <a:ext cx="510" cy="41"/>
            </a:xfrm>
            <a:custGeom>
              <a:avLst/>
              <a:gdLst>
                <a:gd name="T0" fmla="*/ 510 w 510"/>
                <a:gd name="T1" fmla="*/ 0 h 41"/>
                <a:gd name="T2" fmla="*/ 273 w 510"/>
                <a:gd name="T3" fmla="*/ 36 h 41"/>
                <a:gd name="T4" fmla="*/ 0 w 510"/>
                <a:gd name="T5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0" h="41">
                  <a:moveTo>
                    <a:pt x="510" y="0"/>
                  </a:moveTo>
                  <a:cubicBezTo>
                    <a:pt x="434" y="15"/>
                    <a:pt x="358" y="31"/>
                    <a:pt x="273" y="36"/>
                  </a:cubicBezTo>
                  <a:cubicBezTo>
                    <a:pt x="188" y="41"/>
                    <a:pt x="94" y="37"/>
                    <a:pt x="0" y="33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95" name="Freeform 809"/>
            <p:cNvSpPr>
              <a:spLocks/>
            </p:cNvSpPr>
            <p:nvPr/>
          </p:nvSpPr>
          <p:spPr bwMode="auto">
            <a:xfrm>
              <a:off x="3456" y="1359"/>
              <a:ext cx="555" cy="129"/>
            </a:xfrm>
            <a:custGeom>
              <a:avLst/>
              <a:gdLst>
                <a:gd name="T0" fmla="*/ 555 w 555"/>
                <a:gd name="T1" fmla="*/ 0 h 129"/>
                <a:gd name="T2" fmla="*/ 297 w 555"/>
                <a:gd name="T3" fmla="*/ 90 h 129"/>
                <a:gd name="T4" fmla="*/ 0 w 555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5" h="129">
                  <a:moveTo>
                    <a:pt x="555" y="0"/>
                  </a:moveTo>
                  <a:cubicBezTo>
                    <a:pt x="472" y="34"/>
                    <a:pt x="389" y="69"/>
                    <a:pt x="297" y="90"/>
                  </a:cubicBezTo>
                  <a:cubicBezTo>
                    <a:pt x="205" y="111"/>
                    <a:pt x="102" y="120"/>
                    <a:pt x="0" y="129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96" name="Freeform 810"/>
            <p:cNvSpPr>
              <a:spLocks/>
            </p:cNvSpPr>
            <p:nvPr/>
          </p:nvSpPr>
          <p:spPr bwMode="auto">
            <a:xfrm>
              <a:off x="4092" y="1377"/>
              <a:ext cx="237" cy="141"/>
            </a:xfrm>
            <a:custGeom>
              <a:avLst/>
              <a:gdLst>
                <a:gd name="T0" fmla="*/ 237 w 237"/>
                <a:gd name="T1" fmla="*/ 141 h 141"/>
                <a:gd name="T2" fmla="*/ 162 w 237"/>
                <a:gd name="T3" fmla="*/ 78 h 141"/>
                <a:gd name="T4" fmla="*/ 0 w 237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141">
                  <a:moveTo>
                    <a:pt x="237" y="141"/>
                  </a:moveTo>
                  <a:cubicBezTo>
                    <a:pt x="219" y="121"/>
                    <a:pt x="202" y="102"/>
                    <a:pt x="162" y="78"/>
                  </a:cubicBezTo>
                  <a:cubicBezTo>
                    <a:pt x="122" y="54"/>
                    <a:pt x="61" y="27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997" name="Text Box 822"/>
          <p:cNvSpPr txBox="1">
            <a:spLocks noChangeArrowheads="1"/>
          </p:cNvSpPr>
          <p:nvPr/>
        </p:nvSpPr>
        <p:spPr bwMode="auto">
          <a:xfrm rot="-22622708">
            <a:off x="4933133" y="1036778"/>
            <a:ext cx="1844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2800" b="1" dirty="0">
                <a:solidFill>
                  <a:schemeClr val="bg2"/>
                </a:solidFill>
              </a:rPr>
              <a:t>É M Á S Z</a:t>
            </a:r>
            <a:endParaRPr lang="en-GB" altLang="hu-HU" sz="2800" b="1" dirty="0">
              <a:solidFill>
                <a:schemeClr val="bg2"/>
              </a:solidFill>
            </a:endParaRPr>
          </a:p>
        </p:txBody>
      </p:sp>
      <p:sp>
        <p:nvSpPr>
          <p:cNvPr id="998" name="Text Box 823"/>
          <p:cNvSpPr txBox="1">
            <a:spLocks noChangeArrowheads="1"/>
          </p:cNvSpPr>
          <p:nvPr/>
        </p:nvSpPr>
        <p:spPr bwMode="auto">
          <a:xfrm rot="1080873">
            <a:off x="5195071" y="3568007"/>
            <a:ext cx="2859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2800" b="1">
                <a:solidFill>
                  <a:schemeClr val="bg2"/>
                </a:solidFill>
              </a:rPr>
              <a:t>D É M Á S Z</a:t>
            </a:r>
            <a:endParaRPr lang="en-GB" altLang="hu-HU" sz="2800" b="1">
              <a:solidFill>
                <a:schemeClr val="bg2"/>
              </a:solidFill>
            </a:endParaRPr>
          </a:p>
        </p:txBody>
      </p:sp>
      <p:grpSp>
        <p:nvGrpSpPr>
          <p:cNvPr id="999" name="Group 834"/>
          <p:cNvGrpSpPr>
            <a:grpSpLocks/>
          </p:cNvGrpSpPr>
          <p:nvPr/>
        </p:nvGrpSpPr>
        <p:grpSpPr bwMode="auto">
          <a:xfrm>
            <a:off x="794520" y="2519312"/>
            <a:ext cx="3600450" cy="1865054"/>
            <a:chOff x="505" y="2306"/>
            <a:chExt cx="2268" cy="1565"/>
          </a:xfrm>
        </p:grpSpPr>
        <p:grpSp>
          <p:nvGrpSpPr>
            <p:cNvPr id="1000" name="Group 118"/>
            <p:cNvGrpSpPr>
              <a:grpSpLocks/>
            </p:cNvGrpSpPr>
            <p:nvPr/>
          </p:nvGrpSpPr>
          <p:grpSpPr bwMode="auto">
            <a:xfrm>
              <a:off x="847" y="3651"/>
              <a:ext cx="336" cy="220"/>
              <a:chOff x="856" y="1460"/>
              <a:chExt cx="336" cy="220"/>
            </a:xfrm>
          </p:grpSpPr>
          <p:grpSp>
            <p:nvGrpSpPr>
              <p:cNvPr id="1083" name="Group 119"/>
              <p:cNvGrpSpPr>
                <a:grpSpLocks/>
              </p:cNvGrpSpPr>
              <p:nvPr/>
            </p:nvGrpSpPr>
            <p:grpSpPr bwMode="auto">
              <a:xfrm>
                <a:off x="894" y="1515"/>
                <a:ext cx="260" cy="135"/>
                <a:chOff x="1006" y="1701"/>
                <a:chExt cx="260" cy="135"/>
              </a:xfrm>
            </p:grpSpPr>
            <p:sp>
              <p:nvSpPr>
                <p:cNvPr id="1085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006" y="1701"/>
                  <a:ext cx="255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6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006" y="1754"/>
                  <a:ext cx="260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7" name="Line 122"/>
                <p:cNvSpPr>
                  <a:spLocks noChangeShapeType="1"/>
                </p:cNvSpPr>
                <p:nvPr/>
              </p:nvSpPr>
              <p:spPr bwMode="auto">
                <a:xfrm>
                  <a:off x="1039" y="1704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8" name="Line 123"/>
                <p:cNvSpPr>
                  <a:spLocks noChangeShapeType="1"/>
                </p:cNvSpPr>
                <p:nvPr/>
              </p:nvSpPr>
              <p:spPr bwMode="auto">
                <a:xfrm>
                  <a:off x="1040" y="1780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9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087" y="1754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0" name="Line 125"/>
                <p:cNvSpPr>
                  <a:spLocks noChangeShapeType="1"/>
                </p:cNvSpPr>
                <p:nvPr/>
              </p:nvSpPr>
              <p:spPr bwMode="auto">
                <a:xfrm>
                  <a:off x="1064" y="1780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1" name="Line 126"/>
                <p:cNvSpPr>
                  <a:spLocks noChangeShapeType="1"/>
                </p:cNvSpPr>
                <p:nvPr/>
              </p:nvSpPr>
              <p:spPr bwMode="auto">
                <a:xfrm>
                  <a:off x="1124" y="170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2" name="Line 127"/>
                <p:cNvSpPr>
                  <a:spLocks noChangeShapeType="1"/>
                </p:cNvSpPr>
                <p:nvPr/>
              </p:nvSpPr>
              <p:spPr bwMode="auto">
                <a:xfrm>
                  <a:off x="1125" y="177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3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172" y="175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4" name="Line 129"/>
                <p:cNvSpPr>
                  <a:spLocks noChangeShapeType="1"/>
                </p:cNvSpPr>
                <p:nvPr/>
              </p:nvSpPr>
              <p:spPr bwMode="auto">
                <a:xfrm>
                  <a:off x="1206" y="170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5" name="Line 130"/>
                <p:cNvSpPr>
                  <a:spLocks noChangeShapeType="1"/>
                </p:cNvSpPr>
                <p:nvPr/>
              </p:nvSpPr>
              <p:spPr bwMode="auto">
                <a:xfrm>
                  <a:off x="1207" y="177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6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254" y="175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97" name="Line 132"/>
                <p:cNvSpPr>
                  <a:spLocks noChangeShapeType="1"/>
                </p:cNvSpPr>
                <p:nvPr/>
              </p:nvSpPr>
              <p:spPr bwMode="auto">
                <a:xfrm>
                  <a:off x="1231" y="1778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084" name="Oval 133"/>
              <p:cNvSpPr>
                <a:spLocks noChangeArrowheads="1"/>
              </p:cNvSpPr>
              <p:nvPr/>
            </p:nvSpPr>
            <p:spPr bwMode="auto">
              <a:xfrm>
                <a:off x="856" y="1460"/>
                <a:ext cx="336" cy="22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001" name="Group 327"/>
            <p:cNvGrpSpPr>
              <a:grpSpLocks/>
            </p:cNvGrpSpPr>
            <p:nvPr/>
          </p:nvGrpSpPr>
          <p:grpSpPr bwMode="auto">
            <a:xfrm>
              <a:off x="1474" y="2328"/>
              <a:ext cx="336" cy="274"/>
              <a:chOff x="1575" y="1969"/>
              <a:chExt cx="336" cy="274"/>
            </a:xfrm>
          </p:grpSpPr>
          <p:sp>
            <p:nvSpPr>
              <p:cNvPr id="1065" name="Oval 328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rgbClr val="FFCCFF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066" name="Group 329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067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68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69" name="Line 332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0" name="Line 333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1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2" name="Line 335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3" name="Line 336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4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5" name="Line 338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6" name="Line 339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7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8" name="Line 341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79" name="Oval 342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0" name="Oval 343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1" name="Line 344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82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002" name="Group 363"/>
            <p:cNvGrpSpPr>
              <a:grpSpLocks/>
            </p:cNvGrpSpPr>
            <p:nvPr/>
          </p:nvGrpSpPr>
          <p:grpSpPr bwMode="auto">
            <a:xfrm>
              <a:off x="2127" y="2717"/>
              <a:ext cx="336" cy="274"/>
              <a:chOff x="1575" y="1969"/>
              <a:chExt cx="336" cy="274"/>
            </a:xfrm>
          </p:grpSpPr>
          <p:sp>
            <p:nvSpPr>
              <p:cNvPr id="1047" name="Oval 364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048" name="Group 365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049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0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1" name="Line 368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2" name="Line 369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3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4" name="Line 371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5" name="Line 372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6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7" name="Line 374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8" name="Line 375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59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60" name="Line 377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61" name="Oval 378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62" name="Oval 379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63" name="Line 380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64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003" name="Group 435"/>
            <p:cNvGrpSpPr>
              <a:grpSpLocks/>
            </p:cNvGrpSpPr>
            <p:nvPr/>
          </p:nvGrpSpPr>
          <p:grpSpPr bwMode="auto">
            <a:xfrm>
              <a:off x="1377" y="3207"/>
              <a:ext cx="336" cy="274"/>
              <a:chOff x="1575" y="1969"/>
              <a:chExt cx="336" cy="274"/>
            </a:xfrm>
          </p:grpSpPr>
          <p:sp>
            <p:nvSpPr>
              <p:cNvPr id="1029" name="Oval 436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030" name="Group 437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031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2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3" name="Line 440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4" name="Line 441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6" name="Line 443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7" name="Line 444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8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39" name="Line 446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0" name="Line 447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1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2" name="Line 449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3" name="Oval 450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4" name="Oval 451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5" name="Line 452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6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004" name="Group 471"/>
            <p:cNvGrpSpPr>
              <a:grpSpLocks/>
            </p:cNvGrpSpPr>
            <p:nvPr/>
          </p:nvGrpSpPr>
          <p:grpSpPr bwMode="auto">
            <a:xfrm>
              <a:off x="2437" y="3291"/>
              <a:ext cx="336" cy="274"/>
              <a:chOff x="1575" y="1969"/>
              <a:chExt cx="336" cy="274"/>
            </a:xfrm>
          </p:grpSpPr>
          <p:sp>
            <p:nvSpPr>
              <p:cNvPr id="1011" name="Oval 472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012" name="Group 473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013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14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15" name="Line 476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16" name="Line 477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17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18" name="Line 479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19" name="Line 480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0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1" name="Line 482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2" name="Line 483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3" name="Line 484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4" name="Line 485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5" name="Oval 486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6" name="Oval 487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7" name="Line 488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28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1005" name="Line 684"/>
            <p:cNvSpPr>
              <a:spLocks noChangeShapeType="1"/>
            </p:cNvSpPr>
            <p:nvPr/>
          </p:nvSpPr>
          <p:spPr bwMode="auto">
            <a:xfrm flipV="1">
              <a:off x="636" y="3764"/>
              <a:ext cx="212" cy="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06" name="Freeform 689"/>
            <p:cNvSpPr>
              <a:spLocks/>
            </p:cNvSpPr>
            <p:nvPr/>
          </p:nvSpPr>
          <p:spPr bwMode="auto">
            <a:xfrm>
              <a:off x="964" y="2306"/>
              <a:ext cx="532" cy="78"/>
            </a:xfrm>
            <a:custGeom>
              <a:avLst/>
              <a:gdLst>
                <a:gd name="T0" fmla="*/ 0 w 532"/>
                <a:gd name="T1" fmla="*/ 66 h 78"/>
                <a:gd name="T2" fmla="*/ 256 w 532"/>
                <a:gd name="T3" fmla="*/ 2 h 78"/>
                <a:gd name="T4" fmla="*/ 532 w 53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2" h="78">
                  <a:moveTo>
                    <a:pt x="0" y="66"/>
                  </a:moveTo>
                  <a:cubicBezTo>
                    <a:pt x="83" y="33"/>
                    <a:pt x="167" y="0"/>
                    <a:pt x="256" y="2"/>
                  </a:cubicBezTo>
                  <a:cubicBezTo>
                    <a:pt x="345" y="4"/>
                    <a:pt x="438" y="41"/>
                    <a:pt x="532" y="7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07" name="Freeform 691"/>
            <p:cNvSpPr>
              <a:spLocks/>
            </p:cNvSpPr>
            <p:nvPr/>
          </p:nvSpPr>
          <p:spPr bwMode="auto">
            <a:xfrm>
              <a:off x="2460" y="2876"/>
              <a:ext cx="171" cy="412"/>
            </a:xfrm>
            <a:custGeom>
              <a:avLst/>
              <a:gdLst>
                <a:gd name="T0" fmla="*/ 0 w 171"/>
                <a:gd name="T1" fmla="*/ 0 h 412"/>
                <a:gd name="T2" fmla="*/ 144 w 171"/>
                <a:gd name="T3" fmla="*/ 168 h 412"/>
                <a:gd name="T4" fmla="*/ 164 w 171"/>
                <a:gd name="T5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412">
                  <a:moveTo>
                    <a:pt x="0" y="0"/>
                  </a:moveTo>
                  <a:cubicBezTo>
                    <a:pt x="58" y="49"/>
                    <a:pt x="117" y="99"/>
                    <a:pt x="144" y="168"/>
                  </a:cubicBezTo>
                  <a:cubicBezTo>
                    <a:pt x="171" y="237"/>
                    <a:pt x="167" y="324"/>
                    <a:pt x="164" y="412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08" name="Freeform 697"/>
            <p:cNvSpPr>
              <a:spLocks/>
            </p:cNvSpPr>
            <p:nvPr/>
          </p:nvSpPr>
          <p:spPr bwMode="auto">
            <a:xfrm>
              <a:off x="1028" y="3340"/>
              <a:ext cx="352" cy="304"/>
            </a:xfrm>
            <a:custGeom>
              <a:avLst/>
              <a:gdLst>
                <a:gd name="T0" fmla="*/ 0 w 352"/>
                <a:gd name="T1" fmla="*/ 304 h 304"/>
                <a:gd name="T2" fmla="*/ 116 w 352"/>
                <a:gd name="T3" fmla="*/ 84 h 304"/>
                <a:gd name="T4" fmla="*/ 352 w 352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304">
                  <a:moveTo>
                    <a:pt x="0" y="304"/>
                  </a:moveTo>
                  <a:cubicBezTo>
                    <a:pt x="28" y="219"/>
                    <a:pt x="57" y="135"/>
                    <a:pt x="116" y="84"/>
                  </a:cubicBezTo>
                  <a:cubicBezTo>
                    <a:pt x="175" y="33"/>
                    <a:pt x="263" y="16"/>
                    <a:pt x="352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09" name="Freeform 698"/>
            <p:cNvSpPr>
              <a:spLocks/>
            </p:cNvSpPr>
            <p:nvPr/>
          </p:nvSpPr>
          <p:spPr bwMode="auto">
            <a:xfrm>
              <a:off x="505" y="2468"/>
              <a:ext cx="971" cy="744"/>
            </a:xfrm>
            <a:custGeom>
              <a:avLst/>
              <a:gdLst>
                <a:gd name="T0" fmla="*/ 971 w 971"/>
                <a:gd name="T1" fmla="*/ 744 h 744"/>
                <a:gd name="T2" fmla="*/ 195 w 971"/>
                <a:gd name="T3" fmla="*/ 644 h 744"/>
                <a:gd name="T4" fmla="*/ 11 w 971"/>
                <a:gd name="T5" fmla="*/ 224 h 744"/>
                <a:gd name="T6" fmla="*/ 131 w 971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1" h="744">
                  <a:moveTo>
                    <a:pt x="971" y="744"/>
                  </a:moveTo>
                  <a:cubicBezTo>
                    <a:pt x="663" y="737"/>
                    <a:pt x="355" y="731"/>
                    <a:pt x="195" y="644"/>
                  </a:cubicBezTo>
                  <a:cubicBezTo>
                    <a:pt x="35" y="557"/>
                    <a:pt x="22" y="331"/>
                    <a:pt x="11" y="224"/>
                  </a:cubicBezTo>
                  <a:cubicBezTo>
                    <a:pt x="0" y="117"/>
                    <a:pt x="65" y="58"/>
                    <a:pt x="131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10" name="Freeform 833"/>
            <p:cNvSpPr>
              <a:spLocks/>
            </p:cNvSpPr>
            <p:nvPr/>
          </p:nvSpPr>
          <p:spPr bwMode="auto">
            <a:xfrm>
              <a:off x="1714" y="2890"/>
              <a:ext cx="412" cy="441"/>
            </a:xfrm>
            <a:custGeom>
              <a:avLst/>
              <a:gdLst>
                <a:gd name="T0" fmla="*/ 0 w 412"/>
                <a:gd name="T1" fmla="*/ 441 h 441"/>
                <a:gd name="T2" fmla="*/ 148 w 412"/>
                <a:gd name="T3" fmla="*/ 201 h 441"/>
                <a:gd name="T4" fmla="*/ 412 w 412"/>
                <a:gd name="T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2" h="441">
                  <a:moveTo>
                    <a:pt x="0" y="441"/>
                  </a:moveTo>
                  <a:cubicBezTo>
                    <a:pt x="39" y="357"/>
                    <a:pt x="79" y="274"/>
                    <a:pt x="148" y="201"/>
                  </a:cubicBezTo>
                  <a:cubicBezTo>
                    <a:pt x="217" y="128"/>
                    <a:pt x="314" y="64"/>
                    <a:pt x="412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98" name="Group 849"/>
          <p:cNvGrpSpPr>
            <a:grpSpLocks/>
          </p:cNvGrpSpPr>
          <p:nvPr/>
        </p:nvGrpSpPr>
        <p:grpSpPr bwMode="auto">
          <a:xfrm>
            <a:off x="958032" y="993901"/>
            <a:ext cx="2660650" cy="1828110"/>
            <a:chOff x="608" y="1026"/>
            <a:chExt cx="1676" cy="1534"/>
          </a:xfrm>
        </p:grpSpPr>
        <p:sp>
          <p:nvSpPr>
            <p:cNvPr id="1099" name="Freeform 687"/>
            <p:cNvSpPr>
              <a:spLocks/>
            </p:cNvSpPr>
            <p:nvPr/>
          </p:nvSpPr>
          <p:spPr bwMode="auto">
            <a:xfrm>
              <a:off x="1468" y="1685"/>
              <a:ext cx="476" cy="155"/>
            </a:xfrm>
            <a:custGeom>
              <a:avLst/>
              <a:gdLst>
                <a:gd name="T0" fmla="*/ 0 w 476"/>
                <a:gd name="T1" fmla="*/ 91 h 155"/>
                <a:gd name="T2" fmla="*/ 260 w 476"/>
                <a:gd name="T3" fmla="*/ 11 h 155"/>
                <a:gd name="T4" fmla="*/ 476 w 476"/>
                <a:gd name="T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6" h="155">
                  <a:moveTo>
                    <a:pt x="0" y="91"/>
                  </a:moveTo>
                  <a:cubicBezTo>
                    <a:pt x="90" y="45"/>
                    <a:pt x="181" y="0"/>
                    <a:pt x="260" y="11"/>
                  </a:cubicBezTo>
                  <a:cubicBezTo>
                    <a:pt x="339" y="22"/>
                    <a:pt x="407" y="88"/>
                    <a:pt x="476" y="15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00" name="Line 683"/>
            <p:cNvSpPr>
              <a:spLocks noChangeShapeType="1"/>
            </p:cNvSpPr>
            <p:nvPr/>
          </p:nvSpPr>
          <p:spPr bwMode="auto">
            <a:xfrm>
              <a:off x="608" y="1300"/>
              <a:ext cx="132" cy="1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1101" name="Group 101"/>
            <p:cNvGrpSpPr>
              <a:grpSpLocks/>
            </p:cNvGrpSpPr>
            <p:nvPr/>
          </p:nvGrpSpPr>
          <p:grpSpPr bwMode="auto">
            <a:xfrm>
              <a:off x="717" y="1362"/>
              <a:ext cx="336" cy="220"/>
              <a:chOff x="856" y="1460"/>
              <a:chExt cx="336" cy="220"/>
            </a:xfrm>
          </p:grpSpPr>
          <p:grpSp>
            <p:nvGrpSpPr>
              <p:cNvPr id="1182" name="Group 94"/>
              <p:cNvGrpSpPr>
                <a:grpSpLocks/>
              </p:cNvGrpSpPr>
              <p:nvPr/>
            </p:nvGrpSpPr>
            <p:grpSpPr bwMode="auto">
              <a:xfrm>
                <a:off x="894" y="1515"/>
                <a:ext cx="260" cy="135"/>
                <a:chOff x="1006" y="1701"/>
                <a:chExt cx="260" cy="135"/>
              </a:xfrm>
            </p:grpSpPr>
            <p:sp>
              <p:nvSpPr>
                <p:cNvPr id="118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006" y="1701"/>
                  <a:ext cx="255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8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006" y="1754"/>
                  <a:ext cx="260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86" name="Line 7"/>
                <p:cNvSpPr>
                  <a:spLocks noChangeShapeType="1"/>
                </p:cNvSpPr>
                <p:nvPr/>
              </p:nvSpPr>
              <p:spPr bwMode="auto">
                <a:xfrm>
                  <a:off x="1039" y="1704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87" name="Line 8"/>
                <p:cNvSpPr>
                  <a:spLocks noChangeShapeType="1"/>
                </p:cNvSpPr>
                <p:nvPr/>
              </p:nvSpPr>
              <p:spPr bwMode="auto">
                <a:xfrm>
                  <a:off x="1040" y="1780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7" y="1754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89" name="Line 10"/>
                <p:cNvSpPr>
                  <a:spLocks noChangeShapeType="1"/>
                </p:cNvSpPr>
                <p:nvPr/>
              </p:nvSpPr>
              <p:spPr bwMode="auto">
                <a:xfrm>
                  <a:off x="1064" y="1780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90" name="Line 30"/>
                <p:cNvSpPr>
                  <a:spLocks noChangeShapeType="1"/>
                </p:cNvSpPr>
                <p:nvPr/>
              </p:nvSpPr>
              <p:spPr bwMode="auto">
                <a:xfrm>
                  <a:off x="1124" y="170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91" name="Line 31"/>
                <p:cNvSpPr>
                  <a:spLocks noChangeShapeType="1"/>
                </p:cNvSpPr>
                <p:nvPr/>
              </p:nvSpPr>
              <p:spPr bwMode="auto">
                <a:xfrm>
                  <a:off x="1125" y="177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9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172" y="175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93" name="Line 90"/>
                <p:cNvSpPr>
                  <a:spLocks noChangeShapeType="1"/>
                </p:cNvSpPr>
                <p:nvPr/>
              </p:nvSpPr>
              <p:spPr bwMode="auto">
                <a:xfrm>
                  <a:off x="1206" y="170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94" name="Line 91"/>
                <p:cNvSpPr>
                  <a:spLocks noChangeShapeType="1"/>
                </p:cNvSpPr>
                <p:nvPr/>
              </p:nvSpPr>
              <p:spPr bwMode="auto">
                <a:xfrm>
                  <a:off x="1207" y="177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9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254" y="175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96" name="Line 93"/>
                <p:cNvSpPr>
                  <a:spLocks noChangeShapeType="1"/>
                </p:cNvSpPr>
                <p:nvPr/>
              </p:nvSpPr>
              <p:spPr bwMode="auto">
                <a:xfrm>
                  <a:off x="1231" y="1778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183" name="Oval 96"/>
              <p:cNvSpPr>
                <a:spLocks noChangeArrowheads="1"/>
              </p:cNvSpPr>
              <p:nvPr/>
            </p:nvSpPr>
            <p:spPr bwMode="auto">
              <a:xfrm>
                <a:off x="856" y="1460"/>
                <a:ext cx="336" cy="22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102" name="Group 231"/>
            <p:cNvGrpSpPr>
              <a:grpSpLocks/>
            </p:cNvGrpSpPr>
            <p:nvPr/>
          </p:nvGrpSpPr>
          <p:grpSpPr bwMode="auto">
            <a:xfrm>
              <a:off x="1135" y="1665"/>
              <a:ext cx="336" cy="274"/>
              <a:chOff x="1575" y="1969"/>
              <a:chExt cx="336" cy="274"/>
            </a:xfrm>
          </p:grpSpPr>
          <p:sp>
            <p:nvSpPr>
              <p:cNvPr id="1164" name="Oval 117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rgbClr val="FFCCFF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165" name="Group 230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16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6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68" name="Line 106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69" name="Line 107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1" name="Line 110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2" name="Line 111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3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4" name="Line 113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5" name="Line 114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6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7" name="Line 116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8" name="Oval 214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79" name="Oval 215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80" name="Line 216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81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103" name="Group 255"/>
            <p:cNvGrpSpPr>
              <a:grpSpLocks/>
            </p:cNvGrpSpPr>
            <p:nvPr/>
          </p:nvGrpSpPr>
          <p:grpSpPr bwMode="auto">
            <a:xfrm>
              <a:off x="1796" y="1026"/>
              <a:ext cx="336" cy="274"/>
              <a:chOff x="1575" y="1969"/>
              <a:chExt cx="336" cy="274"/>
            </a:xfrm>
          </p:grpSpPr>
          <p:sp>
            <p:nvSpPr>
              <p:cNvPr id="1146" name="Oval 256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147" name="Group 257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14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49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0" name="Line 260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1" name="Line 261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2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3" name="Line 263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4" name="Line 264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5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6" name="Line 266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7" name="Line 267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8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59" name="Line 269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60" name="Oval 270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61" name="Oval 271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62" name="Line 272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6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104" name="Group 291"/>
            <p:cNvGrpSpPr>
              <a:grpSpLocks/>
            </p:cNvGrpSpPr>
            <p:nvPr/>
          </p:nvGrpSpPr>
          <p:grpSpPr bwMode="auto">
            <a:xfrm>
              <a:off x="1917" y="1787"/>
              <a:ext cx="336" cy="274"/>
              <a:chOff x="1575" y="1969"/>
              <a:chExt cx="336" cy="274"/>
            </a:xfrm>
          </p:grpSpPr>
          <p:sp>
            <p:nvSpPr>
              <p:cNvPr id="1128" name="Oval 292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rgbClr val="FFCCFF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129" name="Group 293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130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1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2" name="Line 296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3" name="Line 297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4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5" name="Line 299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6" name="Line 300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7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8" name="Line 302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39" name="Line 303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40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41" name="Line 305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42" name="Oval 306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43" name="Oval 307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44" name="Line 308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45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105" name="Group 399"/>
            <p:cNvGrpSpPr>
              <a:grpSpLocks/>
            </p:cNvGrpSpPr>
            <p:nvPr/>
          </p:nvGrpSpPr>
          <p:grpSpPr bwMode="auto">
            <a:xfrm>
              <a:off x="632" y="2286"/>
              <a:ext cx="336" cy="274"/>
              <a:chOff x="1575" y="1969"/>
              <a:chExt cx="336" cy="274"/>
            </a:xfrm>
          </p:grpSpPr>
          <p:sp>
            <p:nvSpPr>
              <p:cNvPr id="1110" name="Oval 400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rgbClr val="FFCCFF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111" name="Group 401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112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3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4" name="Line 404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5" name="Line 405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6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7" name="Line 407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8" name="Line 408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19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0" name="Line 410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1" name="Line 411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2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3" name="Line 413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4" name="Oval 414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5" name="Oval 415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solidFill>
                  <a:srgbClr val="FFCCFF"/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6" name="Line 416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127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1106" name="Freeform 680"/>
            <p:cNvSpPr>
              <a:spLocks/>
            </p:cNvSpPr>
            <p:nvPr/>
          </p:nvSpPr>
          <p:spPr bwMode="auto">
            <a:xfrm>
              <a:off x="1008" y="1079"/>
              <a:ext cx="788" cy="317"/>
            </a:xfrm>
            <a:custGeom>
              <a:avLst/>
              <a:gdLst>
                <a:gd name="T0" fmla="*/ 0 w 788"/>
                <a:gd name="T1" fmla="*/ 317 h 317"/>
                <a:gd name="T2" fmla="*/ 284 w 788"/>
                <a:gd name="T3" fmla="*/ 45 h 317"/>
                <a:gd name="T4" fmla="*/ 788 w 788"/>
                <a:gd name="T5" fmla="*/ 4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8" h="317">
                  <a:moveTo>
                    <a:pt x="0" y="317"/>
                  </a:moveTo>
                  <a:cubicBezTo>
                    <a:pt x="76" y="203"/>
                    <a:pt x="153" y="90"/>
                    <a:pt x="284" y="45"/>
                  </a:cubicBezTo>
                  <a:cubicBezTo>
                    <a:pt x="415" y="0"/>
                    <a:pt x="601" y="22"/>
                    <a:pt x="788" y="4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07" name="Freeform 682"/>
            <p:cNvSpPr>
              <a:spLocks/>
            </p:cNvSpPr>
            <p:nvPr/>
          </p:nvSpPr>
          <p:spPr bwMode="auto">
            <a:xfrm>
              <a:off x="2136" y="1160"/>
              <a:ext cx="148" cy="632"/>
            </a:xfrm>
            <a:custGeom>
              <a:avLst/>
              <a:gdLst>
                <a:gd name="T0" fmla="*/ 0 w 148"/>
                <a:gd name="T1" fmla="*/ 0 h 632"/>
                <a:gd name="T2" fmla="*/ 148 w 148"/>
                <a:gd name="T3" fmla="*/ 220 h 632"/>
                <a:gd name="T4" fmla="*/ 0 w 148"/>
                <a:gd name="T5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632">
                  <a:moveTo>
                    <a:pt x="0" y="0"/>
                  </a:moveTo>
                  <a:cubicBezTo>
                    <a:pt x="74" y="57"/>
                    <a:pt x="148" y="115"/>
                    <a:pt x="148" y="220"/>
                  </a:cubicBezTo>
                  <a:cubicBezTo>
                    <a:pt x="148" y="325"/>
                    <a:pt x="74" y="478"/>
                    <a:pt x="0" y="632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08" name="Freeform 688"/>
            <p:cNvSpPr>
              <a:spLocks/>
            </p:cNvSpPr>
            <p:nvPr/>
          </p:nvSpPr>
          <p:spPr bwMode="auto">
            <a:xfrm>
              <a:off x="673" y="1552"/>
              <a:ext cx="95" cy="748"/>
            </a:xfrm>
            <a:custGeom>
              <a:avLst/>
              <a:gdLst>
                <a:gd name="T0" fmla="*/ 95 w 95"/>
                <a:gd name="T1" fmla="*/ 0 h 748"/>
                <a:gd name="T2" fmla="*/ 7 w 95"/>
                <a:gd name="T3" fmla="*/ 384 h 748"/>
                <a:gd name="T4" fmla="*/ 55 w 95"/>
                <a:gd name="T5" fmla="*/ 74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748">
                  <a:moveTo>
                    <a:pt x="95" y="0"/>
                  </a:moveTo>
                  <a:cubicBezTo>
                    <a:pt x="54" y="129"/>
                    <a:pt x="14" y="259"/>
                    <a:pt x="7" y="384"/>
                  </a:cubicBezTo>
                  <a:cubicBezTo>
                    <a:pt x="0" y="509"/>
                    <a:pt x="27" y="628"/>
                    <a:pt x="55" y="74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09" name="Freeform 707"/>
            <p:cNvSpPr>
              <a:spLocks/>
            </p:cNvSpPr>
            <p:nvPr/>
          </p:nvSpPr>
          <p:spPr bwMode="auto">
            <a:xfrm>
              <a:off x="840" y="1776"/>
              <a:ext cx="296" cy="512"/>
            </a:xfrm>
            <a:custGeom>
              <a:avLst/>
              <a:gdLst>
                <a:gd name="T0" fmla="*/ 296 w 296"/>
                <a:gd name="T1" fmla="*/ 0 h 512"/>
                <a:gd name="T2" fmla="*/ 96 w 296"/>
                <a:gd name="T3" fmla="*/ 172 h 512"/>
                <a:gd name="T4" fmla="*/ 0 w 296"/>
                <a:gd name="T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512">
                  <a:moveTo>
                    <a:pt x="296" y="0"/>
                  </a:moveTo>
                  <a:cubicBezTo>
                    <a:pt x="220" y="43"/>
                    <a:pt x="145" y="87"/>
                    <a:pt x="96" y="172"/>
                  </a:cubicBezTo>
                  <a:cubicBezTo>
                    <a:pt x="47" y="257"/>
                    <a:pt x="23" y="384"/>
                    <a:pt x="0" y="512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197" name="Group 835"/>
          <p:cNvGrpSpPr>
            <a:grpSpLocks/>
          </p:cNvGrpSpPr>
          <p:nvPr/>
        </p:nvGrpSpPr>
        <p:grpSpPr bwMode="auto">
          <a:xfrm>
            <a:off x="5690370" y="1158359"/>
            <a:ext cx="2597150" cy="1725621"/>
            <a:chOff x="3589" y="1164"/>
            <a:chExt cx="1636" cy="1448"/>
          </a:xfrm>
        </p:grpSpPr>
        <p:grpSp>
          <p:nvGrpSpPr>
            <p:cNvPr id="1198" name="Group 134"/>
            <p:cNvGrpSpPr>
              <a:grpSpLocks/>
            </p:cNvGrpSpPr>
            <p:nvPr/>
          </p:nvGrpSpPr>
          <p:grpSpPr bwMode="auto">
            <a:xfrm>
              <a:off x="4605" y="1177"/>
              <a:ext cx="336" cy="220"/>
              <a:chOff x="856" y="1460"/>
              <a:chExt cx="336" cy="220"/>
            </a:xfrm>
          </p:grpSpPr>
          <p:grpSp>
            <p:nvGrpSpPr>
              <p:cNvPr id="1281" name="Group 135"/>
              <p:cNvGrpSpPr>
                <a:grpSpLocks/>
              </p:cNvGrpSpPr>
              <p:nvPr/>
            </p:nvGrpSpPr>
            <p:grpSpPr bwMode="auto">
              <a:xfrm>
                <a:off x="894" y="1515"/>
                <a:ext cx="260" cy="135"/>
                <a:chOff x="1006" y="1701"/>
                <a:chExt cx="260" cy="135"/>
              </a:xfrm>
            </p:grpSpPr>
            <p:sp>
              <p:nvSpPr>
                <p:cNvPr id="1283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006" y="1701"/>
                  <a:ext cx="255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8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006" y="1754"/>
                  <a:ext cx="260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85" name="Line 138"/>
                <p:cNvSpPr>
                  <a:spLocks noChangeShapeType="1"/>
                </p:cNvSpPr>
                <p:nvPr/>
              </p:nvSpPr>
              <p:spPr bwMode="auto">
                <a:xfrm>
                  <a:off x="1039" y="1704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86" name="Line 139"/>
                <p:cNvSpPr>
                  <a:spLocks noChangeShapeType="1"/>
                </p:cNvSpPr>
                <p:nvPr/>
              </p:nvSpPr>
              <p:spPr bwMode="auto">
                <a:xfrm>
                  <a:off x="1040" y="1780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87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087" y="1754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88" name="Line 141"/>
                <p:cNvSpPr>
                  <a:spLocks noChangeShapeType="1"/>
                </p:cNvSpPr>
                <p:nvPr/>
              </p:nvSpPr>
              <p:spPr bwMode="auto">
                <a:xfrm>
                  <a:off x="1064" y="1780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89" name="Line 142"/>
                <p:cNvSpPr>
                  <a:spLocks noChangeShapeType="1"/>
                </p:cNvSpPr>
                <p:nvPr/>
              </p:nvSpPr>
              <p:spPr bwMode="auto">
                <a:xfrm>
                  <a:off x="1124" y="170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90" name="Line 143"/>
                <p:cNvSpPr>
                  <a:spLocks noChangeShapeType="1"/>
                </p:cNvSpPr>
                <p:nvPr/>
              </p:nvSpPr>
              <p:spPr bwMode="auto">
                <a:xfrm>
                  <a:off x="1125" y="177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91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172" y="175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92" name="Line 145"/>
                <p:cNvSpPr>
                  <a:spLocks noChangeShapeType="1"/>
                </p:cNvSpPr>
                <p:nvPr/>
              </p:nvSpPr>
              <p:spPr bwMode="auto">
                <a:xfrm>
                  <a:off x="1206" y="170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93" name="Line 146"/>
                <p:cNvSpPr>
                  <a:spLocks noChangeShapeType="1"/>
                </p:cNvSpPr>
                <p:nvPr/>
              </p:nvSpPr>
              <p:spPr bwMode="auto">
                <a:xfrm>
                  <a:off x="1207" y="177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94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254" y="175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95" name="Line 148"/>
                <p:cNvSpPr>
                  <a:spLocks noChangeShapeType="1"/>
                </p:cNvSpPr>
                <p:nvPr/>
              </p:nvSpPr>
              <p:spPr bwMode="auto">
                <a:xfrm>
                  <a:off x="1231" y="1778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282" name="Oval 149"/>
              <p:cNvSpPr>
                <a:spLocks noChangeArrowheads="1"/>
              </p:cNvSpPr>
              <p:nvPr/>
            </p:nvSpPr>
            <p:spPr bwMode="auto">
              <a:xfrm>
                <a:off x="856" y="1460"/>
                <a:ext cx="336" cy="220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199" name="Group 507"/>
            <p:cNvGrpSpPr>
              <a:grpSpLocks/>
            </p:cNvGrpSpPr>
            <p:nvPr/>
          </p:nvGrpSpPr>
          <p:grpSpPr bwMode="auto">
            <a:xfrm>
              <a:off x="4722" y="1712"/>
              <a:ext cx="336" cy="274"/>
              <a:chOff x="1575" y="1969"/>
              <a:chExt cx="336" cy="274"/>
            </a:xfrm>
          </p:grpSpPr>
          <p:sp>
            <p:nvSpPr>
              <p:cNvPr id="1263" name="Oval 508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rgbClr val="FFCCFF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264" name="Group 509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265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66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67" name="Line 512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68" name="Line 513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69" name="Line 514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0" name="Line 515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1" name="Line 516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2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3" name="Line 518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4" name="Line 519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5" name="Line 520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6" name="Line 521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7" name="Oval 522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solidFill>
                  <a:srgbClr val="FFCCFF">
                    <a:alpha val="50000"/>
                  </a:srgbClr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8" name="Oval 523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solidFill>
                  <a:srgbClr val="FFCCFF">
                    <a:alpha val="50000"/>
                  </a:srgbClr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79" name="Line 524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80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200" name="Group 543"/>
            <p:cNvGrpSpPr>
              <a:grpSpLocks/>
            </p:cNvGrpSpPr>
            <p:nvPr/>
          </p:nvGrpSpPr>
          <p:grpSpPr bwMode="auto">
            <a:xfrm>
              <a:off x="4171" y="1521"/>
              <a:ext cx="336" cy="274"/>
              <a:chOff x="1575" y="1969"/>
              <a:chExt cx="336" cy="274"/>
            </a:xfrm>
          </p:grpSpPr>
          <p:sp>
            <p:nvSpPr>
              <p:cNvPr id="1245" name="Oval 544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rgbClr val="FFCCFF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246" name="Group 545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247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8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9" name="Line 548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0" name="Line 549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1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2" name="Line 551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3" name="Line 552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4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5" name="Line 554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6" name="Line 555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7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8" name="Line 557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59" name="Oval 558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solidFill>
                  <a:srgbClr val="FFCCFF">
                    <a:alpha val="50000"/>
                  </a:srgbClr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60" name="Oval 559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solidFill>
                  <a:srgbClr val="FFCCFF">
                    <a:alpha val="50000"/>
                  </a:srgbClr>
                </a:solidFill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61" name="Line 560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62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201" name="Group 579"/>
            <p:cNvGrpSpPr>
              <a:grpSpLocks/>
            </p:cNvGrpSpPr>
            <p:nvPr/>
          </p:nvGrpSpPr>
          <p:grpSpPr bwMode="auto">
            <a:xfrm>
              <a:off x="4208" y="2338"/>
              <a:ext cx="336" cy="274"/>
              <a:chOff x="1575" y="1969"/>
              <a:chExt cx="336" cy="274"/>
            </a:xfrm>
          </p:grpSpPr>
          <p:sp>
            <p:nvSpPr>
              <p:cNvPr id="1227" name="Oval 580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228" name="Group 581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229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0" name="Line 583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1" name="Line 584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2" name="Line 585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3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4" name="Line 587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5" name="Line 588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6" name="Line 589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7" name="Line 590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8" name="Line 591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39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0" name="Line 593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1" name="Oval 594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2" name="Oval 595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3" name="Line 596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44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grpSp>
          <p:nvGrpSpPr>
            <p:cNvPr id="1202" name="Group 615"/>
            <p:cNvGrpSpPr>
              <a:grpSpLocks/>
            </p:cNvGrpSpPr>
            <p:nvPr/>
          </p:nvGrpSpPr>
          <p:grpSpPr bwMode="auto">
            <a:xfrm>
              <a:off x="3589" y="1883"/>
              <a:ext cx="336" cy="274"/>
              <a:chOff x="1575" y="1969"/>
              <a:chExt cx="336" cy="274"/>
            </a:xfrm>
          </p:grpSpPr>
          <p:sp>
            <p:nvSpPr>
              <p:cNvPr id="1209" name="Oval 616"/>
              <p:cNvSpPr>
                <a:spLocks noChangeArrowheads="1"/>
              </p:cNvSpPr>
              <p:nvPr/>
            </p:nvSpPr>
            <p:spPr bwMode="auto">
              <a:xfrm>
                <a:off x="1575" y="1969"/>
                <a:ext cx="336" cy="27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210" name="Group 617"/>
              <p:cNvGrpSpPr>
                <a:grpSpLocks/>
              </p:cNvGrpSpPr>
              <p:nvPr/>
            </p:nvGrpSpPr>
            <p:grpSpPr bwMode="auto">
              <a:xfrm>
                <a:off x="1612" y="2040"/>
                <a:ext cx="247" cy="203"/>
                <a:chOff x="1612" y="2040"/>
                <a:chExt cx="247" cy="203"/>
              </a:xfrm>
            </p:grpSpPr>
            <p:sp>
              <p:nvSpPr>
                <p:cNvPr id="1211" name="Line 618"/>
                <p:cNvSpPr>
                  <a:spLocks noChangeShapeType="1"/>
                </p:cNvSpPr>
                <p:nvPr/>
              </p:nvSpPr>
              <p:spPr bwMode="auto">
                <a:xfrm flipV="1">
                  <a:off x="1617" y="2040"/>
                  <a:ext cx="241" cy="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2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1612" y="2093"/>
                  <a:ext cx="247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3" name="Line 620"/>
                <p:cNvSpPr>
                  <a:spLocks noChangeShapeType="1"/>
                </p:cNvSpPr>
                <p:nvPr/>
              </p:nvSpPr>
              <p:spPr bwMode="auto">
                <a:xfrm>
                  <a:off x="1632" y="2043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4" name="Line 621"/>
                <p:cNvSpPr>
                  <a:spLocks noChangeShapeType="1"/>
                </p:cNvSpPr>
                <p:nvPr/>
              </p:nvSpPr>
              <p:spPr bwMode="auto">
                <a:xfrm>
                  <a:off x="1633" y="2119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5" name="Line 622"/>
                <p:cNvSpPr>
                  <a:spLocks noChangeShapeType="1"/>
                </p:cNvSpPr>
                <p:nvPr/>
              </p:nvSpPr>
              <p:spPr bwMode="auto">
                <a:xfrm flipV="1">
                  <a:off x="1680" y="2093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6" name="Line 623"/>
                <p:cNvSpPr>
                  <a:spLocks noChangeShapeType="1"/>
                </p:cNvSpPr>
                <p:nvPr/>
              </p:nvSpPr>
              <p:spPr bwMode="auto">
                <a:xfrm>
                  <a:off x="1717" y="2042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7" name="Line 624"/>
                <p:cNvSpPr>
                  <a:spLocks noChangeShapeType="1"/>
                </p:cNvSpPr>
                <p:nvPr/>
              </p:nvSpPr>
              <p:spPr bwMode="auto">
                <a:xfrm>
                  <a:off x="1718" y="2118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8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765" y="2092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19" name="Line 626"/>
                <p:cNvSpPr>
                  <a:spLocks noChangeShapeType="1"/>
                </p:cNvSpPr>
                <p:nvPr/>
              </p:nvSpPr>
              <p:spPr bwMode="auto">
                <a:xfrm>
                  <a:off x="1799" y="2041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20" name="Line 627"/>
                <p:cNvSpPr>
                  <a:spLocks noChangeShapeType="1"/>
                </p:cNvSpPr>
                <p:nvPr/>
              </p:nvSpPr>
              <p:spPr bwMode="auto">
                <a:xfrm>
                  <a:off x="1800" y="2117"/>
                  <a:ext cx="4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21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847" y="2091"/>
                  <a:ext cx="0" cy="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22" name="Line 629"/>
                <p:cNvSpPr>
                  <a:spLocks noChangeShapeType="1"/>
                </p:cNvSpPr>
                <p:nvPr/>
              </p:nvSpPr>
              <p:spPr bwMode="auto">
                <a:xfrm>
                  <a:off x="1824" y="2117"/>
                  <a:ext cx="0" cy="5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23" name="Oval 630"/>
                <p:cNvSpPr>
                  <a:spLocks noChangeArrowheads="1"/>
                </p:cNvSpPr>
                <p:nvPr/>
              </p:nvSpPr>
              <p:spPr bwMode="auto">
                <a:xfrm>
                  <a:off x="1725" y="2151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24" name="Oval 631"/>
                <p:cNvSpPr>
                  <a:spLocks noChangeArrowheads="1"/>
                </p:cNvSpPr>
                <p:nvPr/>
              </p:nvSpPr>
              <p:spPr bwMode="auto">
                <a:xfrm>
                  <a:off x="1726" y="2175"/>
                  <a:ext cx="35" cy="38"/>
                </a:xfrm>
                <a:prstGeom prst="ellipse">
                  <a:avLst/>
                </a:prstGeom>
                <a:noFill/>
                <a:ln w="9525" algn="ctr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25" name="Line 632"/>
                <p:cNvSpPr>
                  <a:spLocks noChangeShapeType="1"/>
                </p:cNvSpPr>
                <p:nvPr/>
              </p:nvSpPr>
              <p:spPr bwMode="auto">
                <a:xfrm>
                  <a:off x="1745" y="2213"/>
                  <a:ext cx="0" cy="30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226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1745" y="2117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1203" name="Line 685"/>
            <p:cNvSpPr>
              <a:spLocks noChangeShapeType="1"/>
            </p:cNvSpPr>
            <p:nvPr/>
          </p:nvSpPr>
          <p:spPr bwMode="auto">
            <a:xfrm flipH="1">
              <a:off x="4936" y="1164"/>
              <a:ext cx="22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04" name="Freeform 741"/>
            <p:cNvSpPr>
              <a:spLocks/>
            </p:cNvSpPr>
            <p:nvPr/>
          </p:nvSpPr>
          <p:spPr bwMode="auto">
            <a:xfrm>
              <a:off x="4832" y="1388"/>
              <a:ext cx="118" cy="328"/>
            </a:xfrm>
            <a:custGeom>
              <a:avLst/>
              <a:gdLst>
                <a:gd name="T0" fmla="*/ 0 w 118"/>
                <a:gd name="T1" fmla="*/ 0 h 328"/>
                <a:gd name="T2" fmla="*/ 100 w 118"/>
                <a:gd name="T3" fmla="*/ 168 h 328"/>
                <a:gd name="T4" fmla="*/ 108 w 118"/>
                <a:gd name="T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328">
                  <a:moveTo>
                    <a:pt x="0" y="0"/>
                  </a:moveTo>
                  <a:cubicBezTo>
                    <a:pt x="41" y="56"/>
                    <a:pt x="82" y="113"/>
                    <a:pt x="100" y="168"/>
                  </a:cubicBezTo>
                  <a:cubicBezTo>
                    <a:pt x="118" y="223"/>
                    <a:pt x="113" y="275"/>
                    <a:pt x="108" y="328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05" name="Freeform 742"/>
            <p:cNvSpPr>
              <a:spLocks/>
            </p:cNvSpPr>
            <p:nvPr/>
          </p:nvSpPr>
          <p:spPr bwMode="auto">
            <a:xfrm>
              <a:off x="4504" y="1660"/>
              <a:ext cx="244" cy="112"/>
            </a:xfrm>
            <a:custGeom>
              <a:avLst/>
              <a:gdLst>
                <a:gd name="T0" fmla="*/ 244 w 244"/>
                <a:gd name="T1" fmla="*/ 112 h 112"/>
                <a:gd name="T2" fmla="*/ 164 w 244"/>
                <a:gd name="T3" fmla="*/ 24 h 112"/>
                <a:gd name="T4" fmla="*/ 0 w 244"/>
                <a:gd name="T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12">
                  <a:moveTo>
                    <a:pt x="244" y="112"/>
                  </a:moveTo>
                  <a:cubicBezTo>
                    <a:pt x="224" y="77"/>
                    <a:pt x="205" y="43"/>
                    <a:pt x="164" y="24"/>
                  </a:cubicBezTo>
                  <a:cubicBezTo>
                    <a:pt x="123" y="5"/>
                    <a:pt x="61" y="2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06" name="Freeform 743"/>
            <p:cNvSpPr>
              <a:spLocks/>
            </p:cNvSpPr>
            <p:nvPr/>
          </p:nvSpPr>
          <p:spPr bwMode="auto">
            <a:xfrm>
              <a:off x="4540" y="1819"/>
              <a:ext cx="685" cy="773"/>
            </a:xfrm>
            <a:custGeom>
              <a:avLst/>
              <a:gdLst>
                <a:gd name="T0" fmla="*/ 520 w 685"/>
                <a:gd name="T1" fmla="*/ 29 h 773"/>
                <a:gd name="T2" fmla="*/ 632 w 685"/>
                <a:gd name="T3" fmla="*/ 41 h 773"/>
                <a:gd name="T4" fmla="*/ 660 w 685"/>
                <a:gd name="T5" fmla="*/ 273 h 773"/>
                <a:gd name="T6" fmla="*/ 484 w 685"/>
                <a:gd name="T7" fmla="*/ 705 h 773"/>
                <a:gd name="T8" fmla="*/ 0 w 685"/>
                <a:gd name="T9" fmla="*/ 68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5" h="773">
                  <a:moveTo>
                    <a:pt x="520" y="29"/>
                  </a:moveTo>
                  <a:cubicBezTo>
                    <a:pt x="564" y="14"/>
                    <a:pt x="609" y="0"/>
                    <a:pt x="632" y="41"/>
                  </a:cubicBezTo>
                  <a:cubicBezTo>
                    <a:pt x="655" y="82"/>
                    <a:pt x="685" y="162"/>
                    <a:pt x="660" y="273"/>
                  </a:cubicBezTo>
                  <a:cubicBezTo>
                    <a:pt x="635" y="384"/>
                    <a:pt x="594" y="637"/>
                    <a:pt x="484" y="705"/>
                  </a:cubicBezTo>
                  <a:cubicBezTo>
                    <a:pt x="374" y="773"/>
                    <a:pt x="187" y="727"/>
                    <a:pt x="0" y="681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07" name="Freeform 744"/>
            <p:cNvSpPr>
              <a:spLocks/>
            </p:cNvSpPr>
            <p:nvPr/>
          </p:nvSpPr>
          <p:spPr bwMode="auto">
            <a:xfrm>
              <a:off x="3912" y="2072"/>
              <a:ext cx="340" cy="304"/>
            </a:xfrm>
            <a:custGeom>
              <a:avLst/>
              <a:gdLst>
                <a:gd name="T0" fmla="*/ 340 w 340"/>
                <a:gd name="T1" fmla="*/ 304 h 304"/>
                <a:gd name="T2" fmla="*/ 228 w 340"/>
                <a:gd name="T3" fmla="*/ 84 h 304"/>
                <a:gd name="T4" fmla="*/ 0 w 340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0" h="304">
                  <a:moveTo>
                    <a:pt x="340" y="304"/>
                  </a:moveTo>
                  <a:cubicBezTo>
                    <a:pt x="312" y="219"/>
                    <a:pt x="285" y="135"/>
                    <a:pt x="228" y="84"/>
                  </a:cubicBezTo>
                  <a:cubicBezTo>
                    <a:pt x="171" y="33"/>
                    <a:pt x="85" y="16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08" name="Freeform 745"/>
            <p:cNvSpPr>
              <a:spLocks/>
            </p:cNvSpPr>
            <p:nvPr/>
          </p:nvSpPr>
          <p:spPr bwMode="auto">
            <a:xfrm>
              <a:off x="3740" y="1557"/>
              <a:ext cx="432" cy="331"/>
            </a:xfrm>
            <a:custGeom>
              <a:avLst/>
              <a:gdLst>
                <a:gd name="T0" fmla="*/ 432 w 432"/>
                <a:gd name="T1" fmla="*/ 51 h 331"/>
                <a:gd name="T2" fmla="*/ 104 w 432"/>
                <a:gd name="T3" fmla="*/ 47 h 331"/>
                <a:gd name="T4" fmla="*/ 0 w 432"/>
                <a:gd name="T5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1">
                  <a:moveTo>
                    <a:pt x="432" y="51"/>
                  </a:moveTo>
                  <a:cubicBezTo>
                    <a:pt x="304" y="25"/>
                    <a:pt x="176" y="0"/>
                    <a:pt x="104" y="47"/>
                  </a:cubicBezTo>
                  <a:cubicBezTo>
                    <a:pt x="32" y="94"/>
                    <a:pt x="16" y="212"/>
                    <a:pt x="0" y="331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296" name="Group 847"/>
          <p:cNvGrpSpPr>
            <a:grpSpLocks/>
          </p:cNvGrpSpPr>
          <p:nvPr/>
        </p:nvGrpSpPr>
        <p:grpSpPr bwMode="auto">
          <a:xfrm>
            <a:off x="1400946" y="1801892"/>
            <a:ext cx="6186487" cy="1115457"/>
            <a:chOff x="887" y="1704"/>
            <a:chExt cx="3897" cy="936"/>
          </a:xfrm>
        </p:grpSpPr>
        <p:sp>
          <p:nvSpPr>
            <p:cNvPr id="1297" name="Rectangle 223"/>
            <p:cNvSpPr>
              <a:spLocks noChangeArrowheads="1"/>
            </p:cNvSpPr>
            <p:nvPr/>
          </p:nvSpPr>
          <p:spPr bwMode="auto">
            <a:xfrm>
              <a:off x="1848" y="1961"/>
              <a:ext cx="136" cy="117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200" b="1"/>
                <a:t>V</a:t>
              </a:r>
              <a:endParaRPr lang="en-GB" altLang="hu-HU" sz="1200" b="1"/>
            </a:p>
          </p:txBody>
        </p:sp>
        <p:sp>
          <p:nvSpPr>
            <p:cNvPr id="1298" name="Rectangle 677"/>
            <p:cNvSpPr>
              <a:spLocks noChangeArrowheads="1"/>
            </p:cNvSpPr>
            <p:nvPr/>
          </p:nvSpPr>
          <p:spPr bwMode="auto">
            <a:xfrm>
              <a:off x="1402" y="2523"/>
              <a:ext cx="136" cy="117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200" b="1"/>
                <a:t>V</a:t>
              </a:r>
              <a:endParaRPr lang="en-GB" altLang="hu-HU" sz="1200" b="1"/>
            </a:p>
          </p:txBody>
        </p:sp>
        <p:sp>
          <p:nvSpPr>
            <p:cNvPr id="1299" name="Rectangle 678"/>
            <p:cNvSpPr>
              <a:spLocks noChangeArrowheads="1"/>
            </p:cNvSpPr>
            <p:nvPr/>
          </p:nvSpPr>
          <p:spPr bwMode="auto">
            <a:xfrm>
              <a:off x="4107" y="1704"/>
              <a:ext cx="136" cy="117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200" b="1"/>
                <a:t>V</a:t>
              </a:r>
              <a:endParaRPr lang="en-GB" altLang="hu-HU" sz="1200" b="1"/>
            </a:p>
          </p:txBody>
        </p:sp>
        <p:sp>
          <p:nvSpPr>
            <p:cNvPr id="1300" name="Rectangle 679"/>
            <p:cNvSpPr>
              <a:spLocks noChangeArrowheads="1"/>
            </p:cNvSpPr>
            <p:nvPr/>
          </p:nvSpPr>
          <p:spPr bwMode="auto">
            <a:xfrm>
              <a:off x="4648" y="1897"/>
              <a:ext cx="136" cy="117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200" b="1"/>
                <a:t>V</a:t>
              </a:r>
              <a:endParaRPr lang="en-GB" altLang="hu-HU" sz="1200" b="1"/>
            </a:p>
          </p:txBody>
        </p:sp>
        <p:sp>
          <p:nvSpPr>
            <p:cNvPr id="1301" name="Rectangle 708"/>
            <p:cNvSpPr>
              <a:spLocks noChangeArrowheads="1"/>
            </p:cNvSpPr>
            <p:nvPr/>
          </p:nvSpPr>
          <p:spPr bwMode="auto">
            <a:xfrm>
              <a:off x="887" y="2452"/>
              <a:ext cx="136" cy="117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200" b="1"/>
                <a:t>V</a:t>
              </a:r>
              <a:endParaRPr lang="en-GB" altLang="hu-HU" sz="1200" b="1"/>
            </a:p>
          </p:txBody>
        </p:sp>
        <p:sp>
          <p:nvSpPr>
            <p:cNvPr id="1302" name="Rectangle 676"/>
            <p:cNvSpPr>
              <a:spLocks noChangeArrowheads="1"/>
            </p:cNvSpPr>
            <p:nvPr/>
          </p:nvSpPr>
          <p:spPr bwMode="auto">
            <a:xfrm>
              <a:off x="1393" y="1818"/>
              <a:ext cx="136" cy="117"/>
            </a:xfrm>
            <a:prstGeom prst="rect">
              <a:avLst/>
            </a:prstGeom>
            <a:solidFill>
              <a:srgbClr val="66CCFF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200" b="1"/>
                <a:t>V</a:t>
              </a:r>
              <a:endParaRPr lang="en-GB" altLang="hu-HU" sz="1200" b="1"/>
            </a:p>
          </p:txBody>
        </p:sp>
      </p:grpSp>
      <p:sp>
        <p:nvSpPr>
          <p:cNvPr id="1303" name="Cím 1"/>
          <p:cNvSpPr txBox="1">
            <a:spLocks/>
          </p:cNvSpPr>
          <p:nvPr/>
        </p:nvSpPr>
        <p:spPr bwMode="auto">
          <a:xfrm>
            <a:off x="460376" y="74967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A </a:t>
            </a:r>
            <a:r>
              <a:rPr lang="hu-HU" altLang="hu-HU" sz="2400" dirty="0" err="1" smtClean="0"/>
              <a:t>tréningszimulátor</a:t>
            </a:r>
            <a:r>
              <a:rPr lang="hu-HU" altLang="hu-HU" sz="2400" dirty="0" smtClean="0"/>
              <a:t> jelenlegi terjedelme</a:t>
            </a:r>
          </a:p>
        </p:txBody>
      </p:sp>
      <p:sp>
        <p:nvSpPr>
          <p:cNvPr id="1304" name="Téglalap 1303"/>
          <p:cNvSpPr/>
          <p:nvPr/>
        </p:nvSpPr>
        <p:spPr>
          <a:xfrm>
            <a:off x="1179262" y="2137960"/>
            <a:ext cx="7171532" cy="1711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hu-HU" b="1" dirty="0" smtClean="0">
                <a:solidFill>
                  <a:schemeClr val="bg1"/>
                </a:solidFill>
              </a:rPr>
              <a:t>Eredmény: </a:t>
            </a:r>
          </a:p>
          <a:p>
            <a:pPr>
              <a:spcBef>
                <a:spcPct val="50000"/>
              </a:spcBef>
            </a:pPr>
            <a:r>
              <a:rPr lang="hu-HU" altLang="hu-HU" dirty="0" smtClean="0">
                <a:solidFill>
                  <a:schemeClr val="bg1"/>
                </a:solidFill>
              </a:rPr>
              <a:t>A </a:t>
            </a:r>
            <a:r>
              <a:rPr lang="hu-HU" altLang="hu-HU" dirty="0">
                <a:solidFill>
                  <a:schemeClr val="bg1"/>
                </a:solidFill>
              </a:rPr>
              <a:t>tanuló látja a teljes E.ON hálózat </a:t>
            </a:r>
            <a:r>
              <a:rPr lang="hu-HU" altLang="hu-HU" dirty="0" smtClean="0">
                <a:solidFill>
                  <a:schemeClr val="bg1"/>
                </a:solidFill>
              </a:rPr>
              <a:t>kapcsolási </a:t>
            </a:r>
            <a:r>
              <a:rPr lang="hu-HU" altLang="hu-HU" dirty="0">
                <a:solidFill>
                  <a:schemeClr val="bg1"/>
                </a:solidFill>
              </a:rPr>
              <a:t>képét és az analóg mennyiségeket</a:t>
            </a:r>
            <a:r>
              <a:rPr lang="hu-HU" altLang="hu-HU" dirty="0" smtClean="0">
                <a:solidFill>
                  <a:schemeClr val="bg1"/>
                </a:solidFill>
              </a:rPr>
              <a:t>. A teljes hálózat kapcsolható.</a:t>
            </a:r>
            <a:endParaRPr lang="hu-HU" altLang="hu-HU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dirty="0">
                <a:solidFill>
                  <a:schemeClr val="bg1"/>
                </a:solidFill>
              </a:rPr>
              <a:t>A kiválasztott </a:t>
            </a:r>
            <a:r>
              <a:rPr lang="hu-HU" altLang="hu-HU" dirty="0" smtClean="0">
                <a:solidFill>
                  <a:schemeClr val="bg1"/>
                </a:solidFill>
              </a:rPr>
              <a:t>46</a:t>
            </a:r>
            <a:r>
              <a:rPr lang="hu-HU" altLang="hu-HU" dirty="0" smtClean="0">
                <a:solidFill>
                  <a:schemeClr val="bg1"/>
                </a:solidFill>
              </a:rPr>
              <a:t> </a:t>
            </a:r>
            <a:r>
              <a:rPr lang="hu-HU" altLang="hu-HU" dirty="0" err="1">
                <a:solidFill>
                  <a:schemeClr val="bg1"/>
                </a:solidFill>
              </a:rPr>
              <a:t>alállomáson</a:t>
            </a:r>
            <a:r>
              <a:rPr lang="hu-HU" altLang="hu-HU" dirty="0">
                <a:solidFill>
                  <a:schemeClr val="bg1"/>
                </a:solidFill>
              </a:rPr>
              <a:t> </a:t>
            </a:r>
            <a:r>
              <a:rPr lang="hu-HU" altLang="hu-HU" dirty="0" smtClean="0">
                <a:solidFill>
                  <a:schemeClr val="bg1"/>
                </a:solidFill>
              </a:rPr>
              <a:t>és </a:t>
            </a:r>
            <a:r>
              <a:rPr lang="hu-HU" altLang="hu-HU" dirty="0">
                <a:solidFill>
                  <a:schemeClr val="bg1"/>
                </a:solidFill>
              </a:rPr>
              <a:t>a hozzájuk tartozó </a:t>
            </a:r>
            <a:r>
              <a:rPr lang="hu-HU" altLang="hu-HU" dirty="0" smtClean="0">
                <a:solidFill>
                  <a:schemeClr val="bg1"/>
                </a:solidFill>
              </a:rPr>
              <a:t>hálózatokon </a:t>
            </a:r>
            <a:r>
              <a:rPr lang="hu-HU" altLang="hu-HU" dirty="0" smtClean="0">
                <a:solidFill>
                  <a:schemeClr val="bg1"/>
                </a:solidFill>
              </a:rPr>
              <a:t>teljes értékűen </a:t>
            </a:r>
            <a:r>
              <a:rPr lang="hu-HU" altLang="hu-HU" dirty="0">
                <a:solidFill>
                  <a:schemeClr val="bg1"/>
                </a:solidFill>
              </a:rPr>
              <a:t>gyakorolhatja az </a:t>
            </a:r>
            <a:r>
              <a:rPr lang="hu-HU" altLang="hu-HU" dirty="0" smtClean="0">
                <a:solidFill>
                  <a:schemeClr val="bg1"/>
                </a:solidFill>
              </a:rPr>
              <a:t>üzemirányítást.</a:t>
            </a:r>
            <a:endParaRPr lang="en-GB" altLang="hu-HU" dirty="0">
              <a:solidFill>
                <a:srgbClr val="3F5C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660" grpId="0"/>
      <p:bldP spid="661" grpId="0"/>
      <p:bldP spid="984" grpId="0"/>
      <p:bldP spid="997" grpId="0"/>
      <p:bldP spid="13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975" y="6409269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599" y="6409269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6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 rot="10800000">
            <a:off x="6641432" y="2529717"/>
            <a:ext cx="368968" cy="1204192"/>
          </a:xfrm>
          <a:prstGeom prst="upDownArrow">
            <a:avLst>
              <a:gd name="adj1" fmla="val 50000"/>
              <a:gd name="adj2" fmla="val 33255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GB" altLang="hu-HU" sz="1400" dirty="0">
              <a:solidFill>
                <a:schemeClr val="bg1"/>
              </a:solidFill>
            </a:endParaRP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5832476" y="1381995"/>
            <a:ext cx="1985963" cy="1516473"/>
            <a:chOff x="3674" y="913"/>
            <a:chExt cx="1251" cy="226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674" y="913"/>
              <a:ext cx="1247" cy="2268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097" y="916"/>
              <a:ext cx="828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itchFamily="2" charset="2"/>
                <a:buNone/>
              </a:pPr>
              <a:r>
                <a:rPr lang="hu-HU" altLang="hu-HU" sz="1200" b="1" dirty="0">
                  <a:solidFill>
                    <a:srgbClr val="FF0000"/>
                  </a:solidFill>
                </a:rPr>
                <a:t> </a:t>
              </a:r>
              <a:r>
                <a:rPr lang="hu-HU" altLang="hu-HU" sz="1200" b="1" dirty="0" smtClean="0">
                  <a:solidFill>
                    <a:srgbClr val="FF0000"/>
                  </a:solidFill>
                </a:rPr>
                <a:t>Siemens </a:t>
              </a:r>
              <a:r>
                <a:rPr lang="hu-HU" altLang="hu-HU" sz="1200" b="1" dirty="0" err="1" smtClean="0">
                  <a:solidFill>
                    <a:srgbClr val="FF0000"/>
                  </a:solidFill>
                </a:rPr>
                <a:t>Spectrum</a:t>
              </a:r>
              <a:endParaRPr lang="en-GB" altLang="hu-HU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161"/>
          <p:cNvGrpSpPr>
            <a:grpSpLocks/>
          </p:cNvGrpSpPr>
          <p:nvPr/>
        </p:nvGrpSpPr>
        <p:grpSpPr bwMode="auto">
          <a:xfrm>
            <a:off x="2052638" y="681668"/>
            <a:ext cx="5759450" cy="4190114"/>
            <a:chOff x="1293" y="572"/>
            <a:chExt cx="3628" cy="3516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220" y="682"/>
              <a:ext cx="170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hu-HU" altLang="hu-HU">
                  <a:solidFill>
                    <a:srgbClr val="3F5C7B"/>
                  </a:solidFill>
                </a:rPr>
                <a:t>Pécsi szerverközpont</a:t>
              </a:r>
              <a:endParaRPr lang="en-GB" altLang="hu-HU">
                <a:solidFill>
                  <a:srgbClr val="3F5C7B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220" y="572"/>
              <a:ext cx="0" cy="35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293" y="686"/>
              <a:ext cx="181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hu-HU" altLang="hu-HU">
                  <a:solidFill>
                    <a:srgbClr val="3F5C7B"/>
                  </a:solidFill>
                </a:rPr>
                <a:t>Üzemirányítási helyszínek</a:t>
              </a:r>
              <a:endParaRPr lang="en-GB" altLang="hu-HU">
                <a:solidFill>
                  <a:srgbClr val="3F5C7B"/>
                </a:solidFill>
              </a:endParaRPr>
            </a:p>
          </p:txBody>
        </p:sp>
      </p:grp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5365751" y="3121135"/>
            <a:ext cx="646112" cy="89606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flipH="1">
            <a:off x="5316538" y="2134385"/>
            <a:ext cx="695325" cy="567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4" name="Group 153"/>
          <p:cNvGrpSpPr>
            <a:grpSpLocks/>
          </p:cNvGrpSpPr>
          <p:nvPr/>
        </p:nvGrpSpPr>
        <p:grpSpPr bwMode="auto">
          <a:xfrm>
            <a:off x="6011863" y="1812990"/>
            <a:ext cx="1619250" cy="693528"/>
            <a:chOff x="3787" y="1324"/>
            <a:chExt cx="1020" cy="527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787" y="1324"/>
              <a:ext cx="1020" cy="527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100" b="1" dirty="0" err="1" smtClean="0">
                  <a:solidFill>
                    <a:srgbClr val="3F5C7B"/>
                  </a:solidFill>
                </a:rPr>
                <a:t>SCADA-másolat</a:t>
              </a:r>
              <a:endParaRPr lang="hu-HU" altLang="hu-HU" sz="1100" b="1" dirty="0">
                <a:solidFill>
                  <a:srgbClr val="3F5C7B"/>
                </a:solidFill>
              </a:endParaRPr>
            </a:p>
            <a:p>
              <a:pPr marL="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200" dirty="0" smtClean="0">
                  <a:solidFill>
                    <a:srgbClr val="3F5C7B"/>
                  </a:solidFill>
                </a:rPr>
                <a:t>Szimulátor munkaállomás</a:t>
              </a:r>
              <a:endParaRPr lang="hu-HU" altLang="hu-HU" sz="1200" dirty="0">
                <a:solidFill>
                  <a:srgbClr val="3F5C7B"/>
                </a:solidFill>
              </a:endParaRP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endParaRPr lang="en-GB" altLang="hu-HU" dirty="0">
                <a:solidFill>
                  <a:srgbClr val="3F5C7B"/>
                </a:solidFill>
              </a:endParaRPr>
            </a:p>
          </p:txBody>
        </p:sp>
        <p:sp>
          <p:nvSpPr>
            <p:cNvPr id="16" name="AutoShape 106" descr="Vastag átlós felfelé"/>
            <p:cNvSpPr>
              <a:spLocks noChangeArrowheads="1"/>
            </p:cNvSpPr>
            <p:nvPr/>
          </p:nvSpPr>
          <p:spPr bwMode="auto">
            <a:xfrm>
              <a:off x="3833" y="1354"/>
              <a:ext cx="226" cy="153"/>
            </a:xfrm>
            <a:prstGeom prst="roundRect">
              <a:avLst>
                <a:gd name="adj" fmla="val 40000"/>
              </a:avLst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7" name="Group 154"/>
          <p:cNvGrpSpPr>
            <a:grpSpLocks/>
          </p:cNvGrpSpPr>
          <p:nvPr/>
        </p:nvGrpSpPr>
        <p:grpSpPr bwMode="auto">
          <a:xfrm>
            <a:off x="6011863" y="3763363"/>
            <a:ext cx="1619250" cy="640069"/>
            <a:chOff x="3787" y="3521"/>
            <a:chExt cx="1020" cy="453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787" y="3521"/>
              <a:ext cx="1020" cy="453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b="1" dirty="0">
                  <a:solidFill>
                    <a:srgbClr val="0000FF"/>
                  </a:solidFill>
                </a:rPr>
                <a:t>NTS</a:t>
              </a: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hu-HU" altLang="hu-HU" sz="1400" dirty="0">
                  <a:solidFill>
                    <a:srgbClr val="3F5C7B"/>
                  </a:solidFill>
                </a:rPr>
                <a:t>(Hálózati modell)</a:t>
              </a: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endParaRPr lang="en-GB" altLang="hu-HU" dirty="0">
                <a:solidFill>
                  <a:srgbClr val="3F5C7B"/>
                </a:solidFill>
              </a:endParaRPr>
            </a:p>
          </p:txBody>
        </p:sp>
        <p:sp>
          <p:nvSpPr>
            <p:cNvPr id="19" name="AutoShape 107" descr="Vastag átlós felfelé"/>
            <p:cNvSpPr>
              <a:spLocks noChangeArrowheads="1"/>
            </p:cNvSpPr>
            <p:nvPr/>
          </p:nvSpPr>
          <p:spPr bwMode="auto">
            <a:xfrm>
              <a:off x="3835" y="3564"/>
              <a:ext cx="275" cy="170"/>
            </a:xfrm>
            <a:prstGeom prst="roundRect">
              <a:avLst>
                <a:gd name="adj" fmla="val 40000"/>
              </a:avLst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0" name="Group 155"/>
          <p:cNvGrpSpPr>
            <a:grpSpLocks/>
          </p:cNvGrpSpPr>
          <p:nvPr/>
        </p:nvGrpSpPr>
        <p:grpSpPr bwMode="auto">
          <a:xfrm>
            <a:off x="1498601" y="1713705"/>
            <a:ext cx="3444875" cy="2300034"/>
            <a:chOff x="944" y="1438"/>
            <a:chExt cx="2170" cy="1930"/>
          </a:xfrm>
        </p:grpSpPr>
        <p:sp>
          <p:nvSpPr>
            <p:cNvPr id="21" name="Line 43"/>
            <p:cNvSpPr>
              <a:spLocks noChangeShapeType="1"/>
            </p:cNvSpPr>
            <p:nvPr/>
          </p:nvSpPr>
          <p:spPr bwMode="auto">
            <a:xfrm flipV="1">
              <a:off x="2830" y="2690"/>
              <a:ext cx="0" cy="3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 flipV="1">
              <a:off x="2253" y="2635"/>
              <a:ext cx="182" cy="3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 flipV="1">
              <a:off x="1513" y="2577"/>
              <a:ext cx="80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>
              <a:off x="1594" y="2103"/>
              <a:ext cx="719" cy="24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2093" y="1781"/>
              <a:ext cx="674" cy="56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2830" y="1783"/>
              <a:ext cx="0" cy="5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grpSp>
          <p:nvGrpSpPr>
            <p:cNvPr id="27" name="Group 111"/>
            <p:cNvGrpSpPr>
              <a:grpSpLocks/>
            </p:cNvGrpSpPr>
            <p:nvPr/>
          </p:nvGrpSpPr>
          <p:grpSpPr bwMode="auto">
            <a:xfrm>
              <a:off x="1535" y="1451"/>
              <a:ext cx="567" cy="340"/>
              <a:chOff x="1535" y="1451"/>
              <a:chExt cx="567" cy="340"/>
            </a:xfrm>
          </p:grpSpPr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1535" y="1451"/>
                <a:ext cx="567" cy="34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Tanulói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44" name="AutoShape 108" descr="Vastag átlós felfelé"/>
              <p:cNvSpPr>
                <a:spLocks noChangeArrowheads="1"/>
              </p:cNvSpPr>
              <p:nvPr/>
            </p:nvSpPr>
            <p:spPr bwMode="auto">
              <a:xfrm>
                <a:off x="1671" y="1648"/>
                <a:ext cx="275" cy="123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  <p:grpSp>
          <p:nvGrpSpPr>
            <p:cNvPr id="28" name="Group 112"/>
            <p:cNvGrpSpPr>
              <a:grpSpLocks/>
            </p:cNvGrpSpPr>
            <p:nvPr/>
          </p:nvGrpSpPr>
          <p:grpSpPr bwMode="auto">
            <a:xfrm>
              <a:off x="2539" y="1438"/>
              <a:ext cx="567" cy="340"/>
              <a:chOff x="1535" y="1451"/>
              <a:chExt cx="567" cy="340"/>
            </a:xfrm>
          </p:grpSpPr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>
                <a:off x="1535" y="1451"/>
                <a:ext cx="567" cy="34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 dirty="0">
                    <a:solidFill>
                      <a:srgbClr val="3F5C7B"/>
                    </a:solidFill>
                  </a:rPr>
                  <a:t>Tanulói </a:t>
                </a:r>
                <a:r>
                  <a:rPr lang="hu-HU" altLang="hu-HU" sz="1100" b="1" dirty="0" err="1">
                    <a:solidFill>
                      <a:srgbClr val="3F5C7B"/>
                    </a:solidFill>
                  </a:rPr>
                  <a:t>mh</a:t>
                </a:r>
                <a:r>
                  <a:rPr lang="hu-HU" altLang="hu-HU" sz="1100" b="1" dirty="0">
                    <a:solidFill>
                      <a:srgbClr val="3F5C7B"/>
                    </a:solidFill>
                  </a:rPr>
                  <a:t>.</a:t>
                </a:r>
                <a:endParaRPr lang="en-GB" altLang="hu-HU" sz="1100" b="1" dirty="0">
                  <a:solidFill>
                    <a:srgbClr val="3F5C7B"/>
                  </a:solidFill>
                </a:endParaRPr>
              </a:p>
            </p:txBody>
          </p:sp>
          <p:sp>
            <p:nvSpPr>
              <p:cNvPr id="42" name="AutoShape 114" descr="Vastag átlós felfelé"/>
              <p:cNvSpPr>
                <a:spLocks noChangeArrowheads="1"/>
              </p:cNvSpPr>
              <p:nvPr/>
            </p:nvSpPr>
            <p:spPr bwMode="auto">
              <a:xfrm>
                <a:off x="1671" y="1652"/>
                <a:ext cx="275" cy="119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  <p:grpSp>
          <p:nvGrpSpPr>
            <p:cNvPr id="29" name="Group 115"/>
            <p:cNvGrpSpPr>
              <a:grpSpLocks/>
            </p:cNvGrpSpPr>
            <p:nvPr/>
          </p:nvGrpSpPr>
          <p:grpSpPr bwMode="auto">
            <a:xfrm>
              <a:off x="1015" y="1931"/>
              <a:ext cx="567" cy="340"/>
              <a:chOff x="1535" y="1451"/>
              <a:chExt cx="567" cy="340"/>
            </a:xfrm>
          </p:grpSpPr>
          <p:sp>
            <p:nvSpPr>
              <p:cNvPr id="39" name="Rectangle 116"/>
              <p:cNvSpPr>
                <a:spLocks noChangeArrowheads="1"/>
              </p:cNvSpPr>
              <p:nvPr/>
            </p:nvSpPr>
            <p:spPr bwMode="auto">
              <a:xfrm>
                <a:off x="1535" y="1451"/>
                <a:ext cx="567" cy="34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Tanulói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40" name="AutoShape 117" descr="Vastag átlós felfelé"/>
              <p:cNvSpPr>
                <a:spLocks noChangeArrowheads="1"/>
              </p:cNvSpPr>
              <p:nvPr/>
            </p:nvSpPr>
            <p:spPr bwMode="auto">
              <a:xfrm>
                <a:off x="1671" y="1636"/>
                <a:ext cx="275" cy="123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  <p:grpSp>
          <p:nvGrpSpPr>
            <p:cNvPr id="30" name="Group 118"/>
            <p:cNvGrpSpPr>
              <a:grpSpLocks/>
            </p:cNvGrpSpPr>
            <p:nvPr/>
          </p:nvGrpSpPr>
          <p:grpSpPr bwMode="auto">
            <a:xfrm>
              <a:off x="944" y="2527"/>
              <a:ext cx="567" cy="340"/>
              <a:chOff x="1535" y="1451"/>
              <a:chExt cx="567" cy="340"/>
            </a:xfrm>
          </p:grpSpPr>
          <p:sp>
            <p:nvSpPr>
              <p:cNvPr id="37" name="Rectangle 119"/>
              <p:cNvSpPr>
                <a:spLocks noChangeArrowheads="1"/>
              </p:cNvSpPr>
              <p:nvPr/>
            </p:nvSpPr>
            <p:spPr bwMode="auto">
              <a:xfrm>
                <a:off x="1535" y="1451"/>
                <a:ext cx="567" cy="34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Tanulói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38" name="AutoShape 120" descr="Vastag átlós felfelé"/>
              <p:cNvSpPr>
                <a:spLocks noChangeArrowheads="1"/>
              </p:cNvSpPr>
              <p:nvPr/>
            </p:nvSpPr>
            <p:spPr bwMode="auto">
              <a:xfrm>
                <a:off x="1671" y="1622"/>
                <a:ext cx="275" cy="128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  <p:grpSp>
          <p:nvGrpSpPr>
            <p:cNvPr id="31" name="Group 121"/>
            <p:cNvGrpSpPr>
              <a:grpSpLocks/>
            </p:cNvGrpSpPr>
            <p:nvPr/>
          </p:nvGrpSpPr>
          <p:grpSpPr bwMode="auto">
            <a:xfrm>
              <a:off x="1796" y="2943"/>
              <a:ext cx="567" cy="340"/>
              <a:chOff x="1535" y="1451"/>
              <a:chExt cx="567" cy="340"/>
            </a:xfrm>
          </p:grpSpPr>
          <p:sp>
            <p:nvSpPr>
              <p:cNvPr id="35" name="Rectangle 122"/>
              <p:cNvSpPr>
                <a:spLocks noChangeArrowheads="1"/>
              </p:cNvSpPr>
              <p:nvPr/>
            </p:nvSpPr>
            <p:spPr bwMode="auto">
              <a:xfrm>
                <a:off x="1535" y="1451"/>
                <a:ext cx="567" cy="34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 dirty="0">
                    <a:solidFill>
                      <a:srgbClr val="3F5C7B"/>
                    </a:solidFill>
                  </a:rPr>
                  <a:t>Tanulói </a:t>
                </a:r>
                <a:r>
                  <a:rPr lang="hu-HU" altLang="hu-HU" sz="1100" b="1" dirty="0" err="1">
                    <a:solidFill>
                      <a:srgbClr val="3F5C7B"/>
                    </a:solidFill>
                  </a:rPr>
                  <a:t>mh</a:t>
                </a:r>
                <a:r>
                  <a:rPr lang="hu-HU" altLang="hu-HU" sz="1100" b="1" dirty="0">
                    <a:solidFill>
                      <a:srgbClr val="3F5C7B"/>
                    </a:solidFill>
                  </a:rPr>
                  <a:t>.</a:t>
                </a:r>
                <a:endParaRPr lang="en-GB" altLang="hu-HU" sz="1100" b="1" dirty="0">
                  <a:solidFill>
                    <a:srgbClr val="3F5C7B"/>
                  </a:solidFill>
                </a:endParaRPr>
              </a:p>
            </p:txBody>
          </p:sp>
          <p:sp>
            <p:nvSpPr>
              <p:cNvPr id="36" name="AutoShape 123" descr="Vastag átlós felfelé"/>
              <p:cNvSpPr>
                <a:spLocks noChangeArrowheads="1"/>
              </p:cNvSpPr>
              <p:nvPr/>
            </p:nvSpPr>
            <p:spPr bwMode="auto">
              <a:xfrm>
                <a:off x="1671" y="1621"/>
                <a:ext cx="275" cy="150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  <p:grpSp>
          <p:nvGrpSpPr>
            <p:cNvPr id="32" name="Group 124"/>
            <p:cNvGrpSpPr>
              <a:grpSpLocks/>
            </p:cNvGrpSpPr>
            <p:nvPr/>
          </p:nvGrpSpPr>
          <p:grpSpPr bwMode="auto">
            <a:xfrm>
              <a:off x="2547" y="3028"/>
              <a:ext cx="567" cy="340"/>
              <a:chOff x="1535" y="1451"/>
              <a:chExt cx="567" cy="340"/>
            </a:xfrm>
          </p:grpSpPr>
          <p:sp>
            <p:nvSpPr>
              <p:cNvPr id="33" name="Rectangle 125"/>
              <p:cNvSpPr>
                <a:spLocks noChangeArrowheads="1"/>
              </p:cNvSpPr>
              <p:nvPr/>
            </p:nvSpPr>
            <p:spPr bwMode="auto">
              <a:xfrm>
                <a:off x="1535" y="1451"/>
                <a:ext cx="567" cy="34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 dirty="0">
                    <a:solidFill>
                      <a:srgbClr val="3F5C7B"/>
                    </a:solidFill>
                  </a:rPr>
                  <a:t>Tanulói </a:t>
                </a:r>
                <a:r>
                  <a:rPr lang="hu-HU" altLang="hu-HU" sz="1100" b="1" dirty="0" err="1">
                    <a:solidFill>
                      <a:srgbClr val="3F5C7B"/>
                    </a:solidFill>
                  </a:rPr>
                  <a:t>mh</a:t>
                </a:r>
                <a:r>
                  <a:rPr lang="hu-HU" altLang="hu-HU" sz="1100" b="1" dirty="0">
                    <a:solidFill>
                      <a:srgbClr val="3F5C7B"/>
                    </a:solidFill>
                  </a:rPr>
                  <a:t>.</a:t>
                </a:r>
                <a:endParaRPr lang="en-GB" altLang="hu-HU" sz="1100" b="1" dirty="0">
                  <a:solidFill>
                    <a:srgbClr val="3F5C7B"/>
                  </a:solidFill>
                </a:endParaRPr>
              </a:p>
            </p:txBody>
          </p:sp>
          <p:sp>
            <p:nvSpPr>
              <p:cNvPr id="34" name="AutoShape 126" descr="Vastag átlós felfelé"/>
              <p:cNvSpPr>
                <a:spLocks noChangeArrowheads="1"/>
              </p:cNvSpPr>
              <p:nvPr/>
            </p:nvSpPr>
            <p:spPr bwMode="auto">
              <a:xfrm>
                <a:off x="1671" y="1643"/>
                <a:ext cx="275" cy="128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</p:grpSp>
      <p:grpSp>
        <p:nvGrpSpPr>
          <p:cNvPr id="45" name="Group 156"/>
          <p:cNvGrpSpPr>
            <a:grpSpLocks/>
          </p:cNvGrpSpPr>
          <p:nvPr/>
        </p:nvGrpSpPr>
        <p:grpSpPr bwMode="auto">
          <a:xfrm>
            <a:off x="3689350" y="3154503"/>
            <a:ext cx="1092200" cy="1569505"/>
            <a:chOff x="2324" y="2647"/>
            <a:chExt cx="688" cy="1317"/>
          </a:xfrm>
        </p:grpSpPr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2416" y="2654"/>
              <a:ext cx="219" cy="867"/>
            </a:xfrm>
            <a:custGeom>
              <a:avLst/>
              <a:gdLst>
                <a:gd name="T0" fmla="*/ 219 w 219"/>
                <a:gd name="T1" fmla="*/ 0 h 867"/>
                <a:gd name="T2" fmla="*/ 8 w 219"/>
                <a:gd name="T3" fmla="*/ 406 h 867"/>
                <a:gd name="T4" fmla="*/ 173 w 219"/>
                <a:gd name="T5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" h="867">
                  <a:moveTo>
                    <a:pt x="219" y="0"/>
                  </a:moveTo>
                  <a:cubicBezTo>
                    <a:pt x="117" y="131"/>
                    <a:pt x="16" y="262"/>
                    <a:pt x="8" y="406"/>
                  </a:cubicBezTo>
                  <a:cubicBezTo>
                    <a:pt x="0" y="550"/>
                    <a:pt x="144" y="790"/>
                    <a:pt x="173" y="867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2379" y="2647"/>
              <a:ext cx="219" cy="867"/>
            </a:xfrm>
            <a:custGeom>
              <a:avLst/>
              <a:gdLst>
                <a:gd name="T0" fmla="*/ 219 w 219"/>
                <a:gd name="T1" fmla="*/ 0 h 867"/>
                <a:gd name="T2" fmla="*/ 8 w 219"/>
                <a:gd name="T3" fmla="*/ 406 h 867"/>
                <a:gd name="T4" fmla="*/ 173 w 219"/>
                <a:gd name="T5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" h="867">
                  <a:moveTo>
                    <a:pt x="219" y="0"/>
                  </a:moveTo>
                  <a:cubicBezTo>
                    <a:pt x="117" y="131"/>
                    <a:pt x="16" y="262"/>
                    <a:pt x="8" y="406"/>
                  </a:cubicBezTo>
                  <a:cubicBezTo>
                    <a:pt x="0" y="550"/>
                    <a:pt x="144" y="790"/>
                    <a:pt x="173" y="867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grpSp>
          <p:nvGrpSpPr>
            <p:cNvPr id="48" name="Group 134"/>
            <p:cNvGrpSpPr>
              <a:grpSpLocks/>
            </p:cNvGrpSpPr>
            <p:nvPr/>
          </p:nvGrpSpPr>
          <p:grpSpPr bwMode="auto">
            <a:xfrm>
              <a:off x="2324" y="3522"/>
              <a:ext cx="688" cy="442"/>
              <a:chOff x="2324" y="3522"/>
              <a:chExt cx="688" cy="442"/>
            </a:xfrm>
          </p:grpSpPr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2324" y="3522"/>
                <a:ext cx="688" cy="442"/>
              </a:xfrm>
              <a:prstGeom prst="rect">
                <a:avLst/>
              </a:prstGeom>
              <a:solidFill>
                <a:srgbClr val="CCFF99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Tréneri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50" name="AutoShape 131" descr="Vastag átlós felfelé"/>
              <p:cNvSpPr>
                <a:spLocks noChangeArrowheads="1"/>
              </p:cNvSpPr>
              <p:nvPr/>
            </p:nvSpPr>
            <p:spPr bwMode="auto">
              <a:xfrm>
                <a:off x="2691" y="3714"/>
                <a:ext cx="275" cy="163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  <p:sp>
            <p:nvSpPr>
              <p:cNvPr id="51" name="AutoShape 133" descr="Vastag átlós felfelé"/>
              <p:cNvSpPr>
                <a:spLocks noChangeArrowheads="1"/>
              </p:cNvSpPr>
              <p:nvPr/>
            </p:nvSpPr>
            <p:spPr bwMode="auto">
              <a:xfrm>
                <a:off x="2382" y="3714"/>
                <a:ext cx="275" cy="170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</p:grpSp>
      <p:grpSp>
        <p:nvGrpSpPr>
          <p:cNvPr id="52" name="Group 157"/>
          <p:cNvGrpSpPr>
            <a:grpSpLocks/>
          </p:cNvGrpSpPr>
          <p:nvPr/>
        </p:nvGrpSpPr>
        <p:grpSpPr bwMode="auto">
          <a:xfrm>
            <a:off x="1619251" y="3090150"/>
            <a:ext cx="2157413" cy="1010585"/>
            <a:chOff x="1020" y="2593"/>
            <a:chExt cx="1359" cy="848"/>
          </a:xfrm>
        </p:grpSpPr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1498" y="2610"/>
              <a:ext cx="881" cy="410"/>
            </a:xfrm>
            <a:custGeom>
              <a:avLst/>
              <a:gdLst>
                <a:gd name="T0" fmla="*/ 881 w 881"/>
                <a:gd name="T1" fmla="*/ 0 h 410"/>
                <a:gd name="T2" fmla="*/ 170 w 881"/>
                <a:gd name="T3" fmla="*/ 270 h 410"/>
                <a:gd name="T4" fmla="*/ 0 w 881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1" h="410">
                  <a:moveTo>
                    <a:pt x="881" y="0"/>
                  </a:moveTo>
                  <a:cubicBezTo>
                    <a:pt x="599" y="101"/>
                    <a:pt x="317" y="202"/>
                    <a:pt x="170" y="270"/>
                  </a:cubicBezTo>
                  <a:cubicBezTo>
                    <a:pt x="23" y="338"/>
                    <a:pt x="11" y="374"/>
                    <a:pt x="0" y="410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1476" y="2593"/>
              <a:ext cx="881" cy="410"/>
            </a:xfrm>
            <a:custGeom>
              <a:avLst/>
              <a:gdLst>
                <a:gd name="T0" fmla="*/ 881 w 881"/>
                <a:gd name="T1" fmla="*/ 0 h 410"/>
                <a:gd name="T2" fmla="*/ 170 w 881"/>
                <a:gd name="T3" fmla="*/ 270 h 410"/>
                <a:gd name="T4" fmla="*/ 0 w 881"/>
                <a:gd name="T5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1" h="410">
                  <a:moveTo>
                    <a:pt x="881" y="0"/>
                  </a:moveTo>
                  <a:cubicBezTo>
                    <a:pt x="599" y="101"/>
                    <a:pt x="317" y="202"/>
                    <a:pt x="170" y="270"/>
                  </a:cubicBezTo>
                  <a:cubicBezTo>
                    <a:pt x="23" y="338"/>
                    <a:pt x="11" y="374"/>
                    <a:pt x="0" y="41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grpSp>
          <p:nvGrpSpPr>
            <p:cNvPr id="55" name="Group 135"/>
            <p:cNvGrpSpPr>
              <a:grpSpLocks/>
            </p:cNvGrpSpPr>
            <p:nvPr/>
          </p:nvGrpSpPr>
          <p:grpSpPr bwMode="auto">
            <a:xfrm>
              <a:off x="1020" y="2999"/>
              <a:ext cx="688" cy="442"/>
              <a:chOff x="2324" y="3522"/>
              <a:chExt cx="688" cy="442"/>
            </a:xfrm>
          </p:grpSpPr>
          <p:sp>
            <p:nvSpPr>
              <p:cNvPr id="56" name="Rectangle 136"/>
              <p:cNvSpPr>
                <a:spLocks noChangeArrowheads="1"/>
              </p:cNvSpPr>
              <p:nvPr/>
            </p:nvSpPr>
            <p:spPr bwMode="auto">
              <a:xfrm>
                <a:off x="2324" y="3522"/>
                <a:ext cx="688" cy="442"/>
              </a:xfrm>
              <a:prstGeom prst="rect">
                <a:avLst/>
              </a:prstGeom>
              <a:solidFill>
                <a:srgbClr val="CCFF99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Tréneri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57" name="AutoShape 137" descr="Vastag átlós felfelé"/>
              <p:cNvSpPr>
                <a:spLocks noChangeArrowheads="1"/>
              </p:cNvSpPr>
              <p:nvPr/>
            </p:nvSpPr>
            <p:spPr bwMode="auto">
              <a:xfrm>
                <a:off x="2691" y="3743"/>
                <a:ext cx="275" cy="134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  <p:sp>
            <p:nvSpPr>
              <p:cNvPr id="58" name="AutoShape 138" descr="Vastag átlós felfelé"/>
              <p:cNvSpPr>
                <a:spLocks noChangeArrowheads="1"/>
              </p:cNvSpPr>
              <p:nvPr/>
            </p:nvSpPr>
            <p:spPr bwMode="auto">
              <a:xfrm>
                <a:off x="2382" y="3743"/>
                <a:ext cx="275" cy="122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</p:grpSp>
      <p:grpSp>
        <p:nvGrpSpPr>
          <p:cNvPr id="59" name="Group 159"/>
          <p:cNvGrpSpPr>
            <a:grpSpLocks/>
          </p:cNvGrpSpPr>
          <p:nvPr/>
        </p:nvGrpSpPr>
        <p:grpSpPr bwMode="auto">
          <a:xfrm>
            <a:off x="979488" y="1530178"/>
            <a:ext cx="2849562" cy="1209604"/>
            <a:chOff x="617" y="1284"/>
            <a:chExt cx="1795" cy="1015"/>
          </a:xfrm>
        </p:grpSpPr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1117" y="1723"/>
              <a:ext cx="1267" cy="576"/>
            </a:xfrm>
            <a:custGeom>
              <a:avLst/>
              <a:gdLst>
                <a:gd name="T0" fmla="*/ 1267 w 1267"/>
                <a:gd name="T1" fmla="*/ 576 h 576"/>
                <a:gd name="T2" fmla="*/ 641 w 1267"/>
                <a:gd name="T3" fmla="*/ 220 h 576"/>
                <a:gd name="T4" fmla="*/ 341 w 1267"/>
                <a:gd name="T5" fmla="*/ 145 h 576"/>
                <a:gd name="T6" fmla="*/ 115 w 1267"/>
                <a:gd name="T7" fmla="*/ 105 h 576"/>
                <a:gd name="T8" fmla="*/ 0 w 1267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6">
                  <a:moveTo>
                    <a:pt x="1267" y="576"/>
                  </a:moveTo>
                  <a:cubicBezTo>
                    <a:pt x="1031" y="434"/>
                    <a:pt x="795" y="292"/>
                    <a:pt x="641" y="220"/>
                  </a:cubicBezTo>
                  <a:cubicBezTo>
                    <a:pt x="487" y="148"/>
                    <a:pt x="429" y="164"/>
                    <a:pt x="341" y="145"/>
                  </a:cubicBezTo>
                  <a:cubicBezTo>
                    <a:pt x="253" y="126"/>
                    <a:pt x="172" y="129"/>
                    <a:pt x="115" y="105"/>
                  </a:cubicBezTo>
                  <a:cubicBezTo>
                    <a:pt x="58" y="81"/>
                    <a:pt x="29" y="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1145" y="1711"/>
              <a:ext cx="1267" cy="576"/>
            </a:xfrm>
            <a:custGeom>
              <a:avLst/>
              <a:gdLst>
                <a:gd name="T0" fmla="*/ 1267 w 1267"/>
                <a:gd name="T1" fmla="*/ 576 h 576"/>
                <a:gd name="T2" fmla="*/ 641 w 1267"/>
                <a:gd name="T3" fmla="*/ 220 h 576"/>
                <a:gd name="T4" fmla="*/ 341 w 1267"/>
                <a:gd name="T5" fmla="*/ 145 h 576"/>
                <a:gd name="T6" fmla="*/ 115 w 1267"/>
                <a:gd name="T7" fmla="*/ 105 h 576"/>
                <a:gd name="T8" fmla="*/ 0 w 1267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6">
                  <a:moveTo>
                    <a:pt x="1267" y="576"/>
                  </a:moveTo>
                  <a:cubicBezTo>
                    <a:pt x="1031" y="434"/>
                    <a:pt x="795" y="292"/>
                    <a:pt x="641" y="220"/>
                  </a:cubicBezTo>
                  <a:cubicBezTo>
                    <a:pt x="487" y="148"/>
                    <a:pt x="429" y="164"/>
                    <a:pt x="341" y="145"/>
                  </a:cubicBezTo>
                  <a:cubicBezTo>
                    <a:pt x="253" y="126"/>
                    <a:pt x="172" y="129"/>
                    <a:pt x="115" y="105"/>
                  </a:cubicBezTo>
                  <a:cubicBezTo>
                    <a:pt x="58" y="81"/>
                    <a:pt x="29" y="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grpSp>
          <p:nvGrpSpPr>
            <p:cNvPr id="62" name="Group 139"/>
            <p:cNvGrpSpPr>
              <a:grpSpLocks/>
            </p:cNvGrpSpPr>
            <p:nvPr/>
          </p:nvGrpSpPr>
          <p:grpSpPr bwMode="auto">
            <a:xfrm>
              <a:off x="617" y="1284"/>
              <a:ext cx="688" cy="442"/>
              <a:chOff x="2324" y="3522"/>
              <a:chExt cx="688" cy="442"/>
            </a:xfrm>
          </p:grpSpPr>
          <p:sp>
            <p:nvSpPr>
              <p:cNvPr id="63" name="Rectangle 140"/>
              <p:cNvSpPr>
                <a:spLocks noChangeArrowheads="1"/>
              </p:cNvSpPr>
              <p:nvPr/>
            </p:nvSpPr>
            <p:spPr bwMode="auto">
              <a:xfrm>
                <a:off x="2324" y="3522"/>
                <a:ext cx="688" cy="442"/>
              </a:xfrm>
              <a:prstGeom prst="rect">
                <a:avLst/>
              </a:prstGeom>
              <a:solidFill>
                <a:srgbClr val="CCFF99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Tréneri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64" name="AutoShape 141" descr="Vastag átlós felfelé"/>
              <p:cNvSpPr>
                <a:spLocks noChangeArrowheads="1"/>
              </p:cNvSpPr>
              <p:nvPr/>
            </p:nvSpPr>
            <p:spPr bwMode="auto">
              <a:xfrm>
                <a:off x="2691" y="3743"/>
                <a:ext cx="275" cy="134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  <p:sp>
            <p:nvSpPr>
              <p:cNvPr id="65" name="AutoShape 142" descr="Vastag átlós felfelé"/>
              <p:cNvSpPr>
                <a:spLocks noChangeArrowheads="1"/>
              </p:cNvSpPr>
              <p:nvPr/>
            </p:nvSpPr>
            <p:spPr bwMode="auto">
              <a:xfrm>
                <a:off x="2382" y="3743"/>
                <a:ext cx="275" cy="122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</p:grpSp>
      <p:grpSp>
        <p:nvGrpSpPr>
          <p:cNvPr id="66" name="Group 160"/>
          <p:cNvGrpSpPr>
            <a:grpSpLocks/>
          </p:cNvGrpSpPr>
          <p:nvPr/>
        </p:nvGrpSpPr>
        <p:grpSpPr bwMode="auto">
          <a:xfrm>
            <a:off x="3043239" y="1116649"/>
            <a:ext cx="1335087" cy="1557588"/>
            <a:chOff x="1917" y="937"/>
            <a:chExt cx="841" cy="1307"/>
          </a:xfrm>
        </p:grpSpPr>
        <p:sp>
          <p:nvSpPr>
            <p:cNvPr id="67" name="Freeform 85"/>
            <p:cNvSpPr>
              <a:spLocks/>
            </p:cNvSpPr>
            <p:nvPr/>
          </p:nvSpPr>
          <p:spPr bwMode="auto">
            <a:xfrm>
              <a:off x="2273" y="1362"/>
              <a:ext cx="462" cy="882"/>
            </a:xfrm>
            <a:custGeom>
              <a:avLst/>
              <a:gdLst>
                <a:gd name="T0" fmla="*/ 462 w 462"/>
                <a:gd name="T1" fmla="*/ 882 h 882"/>
                <a:gd name="T2" fmla="*/ 76 w 462"/>
                <a:gd name="T3" fmla="*/ 446 h 882"/>
                <a:gd name="T4" fmla="*/ 6 w 462"/>
                <a:gd name="T5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2" h="882">
                  <a:moveTo>
                    <a:pt x="462" y="882"/>
                  </a:moveTo>
                  <a:cubicBezTo>
                    <a:pt x="307" y="737"/>
                    <a:pt x="152" y="593"/>
                    <a:pt x="76" y="446"/>
                  </a:cubicBezTo>
                  <a:cubicBezTo>
                    <a:pt x="0" y="299"/>
                    <a:pt x="18" y="76"/>
                    <a:pt x="6" y="0"/>
                  </a:cubicBezTo>
                </a:path>
              </a:pathLst>
            </a:custGeom>
            <a:noFill/>
            <a:ln w="12700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68" name="Freeform 86"/>
            <p:cNvSpPr>
              <a:spLocks/>
            </p:cNvSpPr>
            <p:nvPr/>
          </p:nvSpPr>
          <p:spPr bwMode="auto">
            <a:xfrm>
              <a:off x="2296" y="1355"/>
              <a:ext cx="462" cy="882"/>
            </a:xfrm>
            <a:custGeom>
              <a:avLst/>
              <a:gdLst>
                <a:gd name="T0" fmla="*/ 462 w 462"/>
                <a:gd name="T1" fmla="*/ 882 h 882"/>
                <a:gd name="T2" fmla="*/ 76 w 462"/>
                <a:gd name="T3" fmla="*/ 446 h 882"/>
                <a:gd name="T4" fmla="*/ 6 w 462"/>
                <a:gd name="T5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2" h="882">
                  <a:moveTo>
                    <a:pt x="462" y="882"/>
                  </a:moveTo>
                  <a:cubicBezTo>
                    <a:pt x="307" y="737"/>
                    <a:pt x="152" y="593"/>
                    <a:pt x="76" y="446"/>
                  </a:cubicBezTo>
                  <a:cubicBezTo>
                    <a:pt x="0" y="299"/>
                    <a:pt x="18" y="76"/>
                    <a:pt x="6" y="0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grpSp>
          <p:nvGrpSpPr>
            <p:cNvPr id="69" name="Group 143"/>
            <p:cNvGrpSpPr>
              <a:grpSpLocks/>
            </p:cNvGrpSpPr>
            <p:nvPr/>
          </p:nvGrpSpPr>
          <p:grpSpPr bwMode="auto">
            <a:xfrm>
              <a:off x="1917" y="937"/>
              <a:ext cx="688" cy="442"/>
              <a:chOff x="2324" y="3522"/>
              <a:chExt cx="688" cy="442"/>
            </a:xfrm>
          </p:grpSpPr>
          <p:sp>
            <p:nvSpPr>
              <p:cNvPr id="70" name="Rectangle 144"/>
              <p:cNvSpPr>
                <a:spLocks noChangeArrowheads="1"/>
              </p:cNvSpPr>
              <p:nvPr/>
            </p:nvSpPr>
            <p:spPr bwMode="auto">
              <a:xfrm>
                <a:off x="2324" y="3522"/>
                <a:ext cx="688" cy="442"/>
              </a:xfrm>
              <a:prstGeom prst="rect">
                <a:avLst/>
              </a:prstGeom>
              <a:solidFill>
                <a:srgbClr val="CCFF99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Tréneri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71" name="AutoShape 145" descr="Vastag átlós felfelé"/>
              <p:cNvSpPr>
                <a:spLocks noChangeArrowheads="1"/>
              </p:cNvSpPr>
              <p:nvPr/>
            </p:nvSpPr>
            <p:spPr bwMode="auto">
              <a:xfrm>
                <a:off x="2691" y="3746"/>
                <a:ext cx="275" cy="131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  <p:sp>
            <p:nvSpPr>
              <p:cNvPr id="72" name="AutoShape 146" descr="Vastag átlós felfelé"/>
              <p:cNvSpPr>
                <a:spLocks noChangeArrowheads="1"/>
              </p:cNvSpPr>
              <p:nvPr/>
            </p:nvSpPr>
            <p:spPr bwMode="auto">
              <a:xfrm>
                <a:off x="2382" y="3743"/>
                <a:ext cx="275" cy="122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</p:grpSp>
      <p:grpSp>
        <p:nvGrpSpPr>
          <p:cNvPr id="73" name="Group 158"/>
          <p:cNvGrpSpPr>
            <a:grpSpLocks/>
          </p:cNvGrpSpPr>
          <p:nvPr/>
        </p:nvGrpSpPr>
        <p:grpSpPr bwMode="auto">
          <a:xfrm>
            <a:off x="244475" y="2578899"/>
            <a:ext cx="3259138" cy="526744"/>
            <a:chOff x="154" y="2164"/>
            <a:chExt cx="2053" cy="442"/>
          </a:xfrm>
        </p:grpSpPr>
        <p:grpSp>
          <p:nvGrpSpPr>
            <p:cNvPr id="74" name="Group 147"/>
            <p:cNvGrpSpPr>
              <a:grpSpLocks/>
            </p:cNvGrpSpPr>
            <p:nvPr/>
          </p:nvGrpSpPr>
          <p:grpSpPr bwMode="auto">
            <a:xfrm>
              <a:off x="154" y="2164"/>
              <a:ext cx="688" cy="442"/>
              <a:chOff x="2324" y="3522"/>
              <a:chExt cx="688" cy="442"/>
            </a:xfrm>
          </p:grpSpPr>
          <p:sp>
            <p:nvSpPr>
              <p:cNvPr id="77" name="Rectangle 148"/>
              <p:cNvSpPr>
                <a:spLocks noChangeArrowheads="1"/>
              </p:cNvSpPr>
              <p:nvPr/>
            </p:nvSpPr>
            <p:spPr bwMode="auto">
              <a:xfrm>
                <a:off x="2324" y="3522"/>
                <a:ext cx="688" cy="442"/>
              </a:xfrm>
              <a:prstGeom prst="rect">
                <a:avLst/>
              </a:prstGeom>
              <a:solidFill>
                <a:srgbClr val="CCFF99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itchFamily="2" charset="2"/>
                  <a:buNone/>
                </a:pPr>
                <a:r>
                  <a:rPr lang="hu-HU" altLang="hu-HU" sz="1100" b="1">
                    <a:solidFill>
                      <a:srgbClr val="3F5C7B"/>
                    </a:solidFill>
                  </a:rPr>
                  <a:t>Tréneri mh.</a:t>
                </a:r>
                <a:endParaRPr lang="en-GB" altLang="hu-HU" sz="1100" b="1">
                  <a:solidFill>
                    <a:srgbClr val="3F5C7B"/>
                  </a:solidFill>
                </a:endParaRPr>
              </a:p>
            </p:txBody>
          </p:sp>
          <p:sp>
            <p:nvSpPr>
              <p:cNvPr id="78" name="AutoShape 149" descr="Vastag átlós felfelé"/>
              <p:cNvSpPr>
                <a:spLocks noChangeArrowheads="1"/>
              </p:cNvSpPr>
              <p:nvPr/>
            </p:nvSpPr>
            <p:spPr bwMode="auto">
              <a:xfrm>
                <a:off x="2691" y="3743"/>
                <a:ext cx="275" cy="134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12700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  <p:sp>
            <p:nvSpPr>
              <p:cNvPr id="79" name="AutoShape 150" descr="Vastag átlós felfelé"/>
              <p:cNvSpPr>
                <a:spLocks noChangeArrowheads="1"/>
              </p:cNvSpPr>
              <p:nvPr/>
            </p:nvSpPr>
            <p:spPr bwMode="auto">
              <a:xfrm>
                <a:off x="2382" y="3743"/>
                <a:ext cx="275" cy="122"/>
              </a:xfrm>
              <a:prstGeom prst="roundRect">
                <a:avLst>
                  <a:gd name="adj" fmla="val 40000"/>
                </a:avLst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 w="127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 sz="1100"/>
              </a:p>
            </p:txBody>
          </p:sp>
        </p:grpSp>
        <p:sp>
          <p:nvSpPr>
            <p:cNvPr id="75" name="Freeform 151"/>
            <p:cNvSpPr>
              <a:spLocks/>
            </p:cNvSpPr>
            <p:nvPr/>
          </p:nvSpPr>
          <p:spPr bwMode="auto">
            <a:xfrm>
              <a:off x="841" y="2439"/>
              <a:ext cx="1363" cy="1"/>
            </a:xfrm>
            <a:custGeom>
              <a:avLst/>
              <a:gdLst>
                <a:gd name="T0" fmla="*/ 1363 w 1363"/>
                <a:gd name="T1" fmla="*/ 0 h 1"/>
                <a:gd name="T2" fmla="*/ 0 w 136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63" h="1">
                  <a:moveTo>
                    <a:pt x="1363" y="0"/>
                  </a:moveTo>
                  <a:cubicBezTo>
                    <a:pt x="795" y="0"/>
                    <a:pt x="227" y="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  <p:sp>
          <p:nvSpPr>
            <p:cNvPr id="76" name="Freeform 152"/>
            <p:cNvSpPr>
              <a:spLocks/>
            </p:cNvSpPr>
            <p:nvPr/>
          </p:nvSpPr>
          <p:spPr bwMode="auto">
            <a:xfrm>
              <a:off x="844" y="2472"/>
              <a:ext cx="1363" cy="1"/>
            </a:xfrm>
            <a:custGeom>
              <a:avLst/>
              <a:gdLst>
                <a:gd name="T0" fmla="*/ 1363 w 1363"/>
                <a:gd name="T1" fmla="*/ 0 h 1"/>
                <a:gd name="T2" fmla="*/ 0 w 136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63" h="1">
                  <a:moveTo>
                    <a:pt x="1363" y="0"/>
                  </a:moveTo>
                  <a:cubicBezTo>
                    <a:pt x="795" y="0"/>
                    <a:pt x="227" y="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sz="1100"/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3492500" y="2671516"/>
            <a:ext cx="2160588" cy="579180"/>
            <a:chOff x="2055" y="1637"/>
            <a:chExt cx="1361" cy="486"/>
          </a:xfrm>
          <a:solidFill>
            <a:schemeClr val="accent2"/>
          </a:solidFill>
        </p:grpSpPr>
        <p:sp>
          <p:nvSpPr>
            <p:cNvPr id="81" name="Cloud"/>
            <p:cNvSpPr>
              <a:spLocks noChangeAspect="1" noEditPoints="1" noChangeArrowheads="1"/>
            </p:cNvSpPr>
            <p:nvPr/>
          </p:nvSpPr>
          <p:spPr bwMode="auto">
            <a:xfrm>
              <a:off x="2055" y="1646"/>
              <a:ext cx="1361" cy="453"/>
            </a:xfrm>
            <a:prstGeom prst="round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Text Box 39"/>
            <p:cNvSpPr txBox="1">
              <a:spLocks noChangeArrowheads="1"/>
            </p:cNvSpPr>
            <p:nvPr/>
          </p:nvSpPr>
          <p:spPr bwMode="auto">
            <a:xfrm>
              <a:off x="2057" y="1637"/>
              <a:ext cx="1354" cy="486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hu-HU" altLang="hu-HU" sz="1400" dirty="0" smtClean="0">
                  <a:solidFill>
                    <a:schemeClr val="bg1"/>
                  </a:solidFill>
                </a:rPr>
                <a:t>Irányítástechnika adatátviteli hálózat</a:t>
              </a:r>
              <a:endParaRPr lang="en-GB" altLang="hu-H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3" name="Cím 1"/>
          <p:cNvSpPr txBox="1">
            <a:spLocks/>
          </p:cNvSpPr>
          <p:nvPr/>
        </p:nvSpPr>
        <p:spPr bwMode="auto">
          <a:xfrm>
            <a:off x="607640" y="167984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Az NTS felépítése – SCADA kapcsolata</a:t>
            </a:r>
          </a:p>
        </p:txBody>
      </p:sp>
    </p:spTree>
    <p:extLst>
      <p:ext uri="{BB962C8B-B14F-4D97-AF65-F5344CB8AC3E}">
        <p14:creationId xmlns:p14="http://schemas.microsoft.com/office/powerpoint/2010/main" val="21132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863588" y="2125579"/>
            <a:ext cx="1728192" cy="7728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Üzemirányítói munkahely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975" y="6409269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599" y="6409269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7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863588" y="2125579"/>
            <a:ext cx="1728192" cy="7728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162E60"/>
                </a:solidFill>
              </a:rPr>
              <a:t>Üzemirányítói munkahely </a:t>
            </a:r>
            <a:endParaRPr lang="hu-HU" dirty="0">
              <a:solidFill>
                <a:srgbClr val="162E60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99592" y="3439028"/>
            <a:ext cx="1728192" cy="837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Éles SCADA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527884" y="3439028"/>
            <a:ext cx="1728192" cy="83786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Szimulátor SCADA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3239852" y="1411927"/>
            <a:ext cx="2304256" cy="31082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NTS hálózat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83568" y="1411927"/>
            <a:ext cx="2304256" cy="31082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SCADA hálózat – Éles rendszer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Felfelé-lefelé nyíl 9"/>
          <p:cNvSpPr/>
          <p:nvPr/>
        </p:nvSpPr>
        <p:spPr>
          <a:xfrm>
            <a:off x="1511660" y="2898468"/>
            <a:ext cx="468052" cy="540560"/>
          </a:xfrm>
          <a:prstGeom prst="up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3491880" y="2125579"/>
            <a:ext cx="1728192" cy="77288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Üzemirányítói munkahely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Felfelé-lefelé nyíl 11"/>
          <p:cNvSpPr/>
          <p:nvPr/>
        </p:nvSpPr>
        <p:spPr>
          <a:xfrm>
            <a:off x="4139952" y="2898468"/>
            <a:ext cx="468052" cy="540560"/>
          </a:xfrm>
          <a:prstGeom prst="up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srgbClr val="162E60"/>
              </a:solidFill>
            </a:endParaRP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5776536" y="3048000"/>
            <a:ext cx="2655404" cy="1039124"/>
          </a:xfrm>
          <a:prstGeom prst="wedgeRoundRectCallout">
            <a:avLst>
              <a:gd name="adj1" fmla="val -93829"/>
              <a:gd name="adj2" fmla="val -39380"/>
              <a:gd name="adj3" fmla="val 16667"/>
            </a:avLst>
          </a:prstGeom>
          <a:noFill/>
          <a:ln>
            <a:solidFill>
              <a:srgbClr val="F21C0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Kapcsolat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Adatbázis frissítés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 Jogosultság beállítás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 bwMode="auto">
          <a:xfrm>
            <a:off x="609600" y="167984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Az Üzemirányítói munkahely (MMI) átkapcsolása az éles SCADA rendszer és a szimulátor között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796136" y="1384900"/>
            <a:ext cx="3240360" cy="1631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hu-HU" sz="1600" dirty="0" smtClean="0">
                <a:latin typeface="+mn-lt"/>
                <a:cs typeface="+mn-cs"/>
              </a:rPr>
              <a:t>Bármelyik </a:t>
            </a:r>
            <a:r>
              <a:rPr lang="hu-HU" sz="1600" dirty="0">
                <a:latin typeface="+mn-lt"/>
                <a:cs typeface="+mn-cs"/>
              </a:rPr>
              <a:t>SCADA munkahely lehet gyakorló és tréneri munkahely </a:t>
            </a:r>
            <a:r>
              <a:rPr lang="hu-HU" sz="1600" dirty="0" smtClean="0">
                <a:latin typeface="+mn-lt"/>
                <a:cs typeface="+mn-cs"/>
              </a:rPr>
              <a:t>is.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hu-HU" sz="1600" dirty="0" smtClean="0">
                <a:latin typeface="+mn-lt"/>
                <a:cs typeface="+mn-cs"/>
              </a:rPr>
              <a:t>Tetszőleges </a:t>
            </a:r>
            <a:r>
              <a:rPr lang="hu-HU" sz="1600" dirty="0">
                <a:latin typeface="+mn-lt"/>
                <a:cs typeface="+mn-cs"/>
              </a:rPr>
              <a:t>számú gyakorló </a:t>
            </a:r>
            <a:r>
              <a:rPr lang="hu-HU" sz="1600" dirty="0" smtClean="0">
                <a:latin typeface="+mn-lt"/>
                <a:cs typeface="+mn-cs"/>
              </a:rPr>
              <a:t>munkahely</a:t>
            </a:r>
          </a:p>
          <a:p>
            <a:pPr marL="285750" indent="-285750">
              <a:lnSpc>
                <a:spcPts val="2000"/>
              </a:lnSpc>
              <a:buFontTx/>
              <a:buChar char="-"/>
            </a:pPr>
            <a:r>
              <a:rPr lang="hu-HU" sz="1600" dirty="0" smtClean="0">
                <a:latin typeface="+mn-lt"/>
                <a:cs typeface="+mn-cs"/>
              </a:rPr>
              <a:t>Jelenleg </a:t>
            </a:r>
            <a:r>
              <a:rPr lang="hu-HU" sz="1600" dirty="0">
                <a:latin typeface="+mn-lt"/>
                <a:cs typeface="+mn-cs"/>
              </a:rPr>
              <a:t>1 tréneri munkahely</a:t>
            </a:r>
          </a:p>
        </p:txBody>
      </p:sp>
    </p:spTree>
    <p:extLst>
      <p:ext uri="{BB962C8B-B14F-4D97-AF65-F5344CB8AC3E}">
        <p14:creationId xmlns:p14="http://schemas.microsoft.com/office/powerpoint/2010/main" val="40642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2875 -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-0.00255 L 0.00017 -0.002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xit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91915" y="162252"/>
            <a:ext cx="7924800" cy="457623"/>
          </a:xfrm>
        </p:spPr>
        <p:txBody>
          <a:bodyPr/>
          <a:lstStyle/>
          <a:p>
            <a:pPr algn="l"/>
            <a:r>
              <a:rPr lang="hu-HU" b="1" dirty="0" smtClean="0"/>
              <a:t>Szervezeti háttér kialakítása</a:t>
            </a:r>
            <a:endParaRPr lang="hu-HU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09601" y="4806952"/>
            <a:ext cx="173037" cy="143007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fld id="{9B749DBC-5EFD-468C-9F9F-C80FB4A03599}" type="slidenum">
              <a:rPr lang="hu-HU" sz="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hu-HU" sz="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1. sz. felirat 4"/>
          <p:cNvSpPr/>
          <p:nvPr/>
        </p:nvSpPr>
        <p:spPr>
          <a:xfrm>
            <a:off x="6876256" y="351860"/>
            <a:ext cx="1574800" cy="648300"/>
          </a:xfrm>
          <a:prstGeom prst="borderCallout1">
            <a:avLst>
              <a:gd name="adj1" fmla="val 47219"/>
              <a:gd name="adj2" fmla="val -643"/>
              <a:gd name="adj3" fmla="val 148676"/>
              <a:gd name="adj4" fmla="val -44469"/>
            </a:avLst>
          </a:prstGeom>
          <a:solidFill>
            <a:schemeClr val="bg2">
              <a:lumMod val="65000"/>
            </a:schemeClr>
          </a:solidFill>
          <a:ln w="635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latin typeface="Polo" panose="02000400000000000000" pitchFamily="2" charset="0"/>
              </a:rPr>
              <a:t>ÜIK </a:t>
            </a:r>
            <a:r>
              <a:rPr lang="hu-HU" sz="1600" dirty="0" err="1" smtClean="0">
                <a:solidFill>
                  <a:schemeClr val="tx1"/>
                </a:solidFill>
                <a:latin typeface="Polo" panose="02000400000000000000" pitchFamily="2" charset="0"/>
              </a:rPr>
              <a:t>üzemelőkészítő</a:t>
            </a:r>
            <a:endParaRPr lang="hu-HU" sz="1600" dirty="0" smtClean="0">
              <a:solidFill>
                <a:schemeClr val="tx1"/>
              </a:solidFill>
              <a:latin typeface="Polo" panose="02000400000000000000" pitchFamily="2" charset="0"/>
            </a:endParaRPr>
          </a:p>
        </p:txBody>
      </p:sp>
      <p:sp>
        <p:nvSpPr>
          <p:cNvPr id="6" name="1. sz. felirat 5"/>
          <p:cNvSpPr/>
          <p:nvPr/>
        </p:nvSpPr>
        <p:spPr>
          <a:xfrm>
            <a:off x="2595073" y="1684922"/>
            <a:ext cx="1625600" cy="695078"/>
          </a:xfrm>
          <a:prstGeom prst="borderCallout1">
            <a:avLst>
              <a:gd name="adj1" fmla="val 20472"/>
              <a:gd name="adj2" fmla="val 153459"/>
              <a:gd name="adj3" fmla="val 51238"/>
              <a:gd name="adj4" fmla="val 100406"/>
            </a:avLst>
          </a:prstGeom>
          <a:solidFill>
            <a:srgbClr val="92D050"/>
          </a:solidFill>
          <a:ln w="635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Polo" panose="02000400000000000000" pitchFamily="2" charset="0"/>
              </a:rPr>
              <a:t>ÜIK vezető</a:t>
            </a:r>
          </a:p>
        </p:txBody>
      </p:sp>
      <p:sp>
        <p:nvSpPr>
          <p:cNvPr id="7" name="1. sz. felirat 6"/>
          <p:cNvSpPr/>
          <p:nvPr/>
        </p:nvSpPr>
        <p:spPr>
          <a:xfrm>
            <a:off x="7296663" y="1651108"/>
            <a:ext cx="1524000" cy="762706"/>
          </a:xfrm>
          <a:prstGeom prst="borderCallout1">
            <a:avLst>
              <a:gd name="adj1" fmla="val 51681"/>
              <a:gd name="adj2" fmla="val -670"/>
              <a:gd name="adj3" fmla="val 30777"/>
              <a:gd name="adj4" fmla="val -59154"/>
            </a:avLst>
          </a:prstGeom>
          <a:solidFill>
            <a:schemeClr val="bg2">
              <a:lumMod val="65000"/>
            </a:schemeClr>
          </a:solidFill>
          <a:ln w="635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Polo" panose="02000400000000000000" pitchFamily="2" charset="0"/>
              </a:rPr>
              <a:t>Kijelölt üzemirányító</a:t>
            </a:r>
          </a:p>
        </p:txBody>
      </p:sp>
      <p:sp>
        <p:nvSpPr>
          <p:cNvPr id="8" name="Ív 7"/>
          <p:cNvSpPr/>
          <p:nvPr/>
        </p:nvSpPr>
        <p:spPr>
          <a:xfrm flipH="1">
            <a:off x="4327851" y="676010"/>
            <a:ext cx="2868064" cy="2088798"/>
          </a:xfrm>
          <a:prstGeom prst="arc">
            <a:avLst>
              <a:gd name="adj1" fmla="val 16200000"/>
              <a:gd name="adj2" fmla="val 14635342"/>
            </a:avLst>
          </a:prstGeom>
          <a:ln>
            <a:solidFill>
              <a:srgbClr val="0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68219" y="629232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cap="none" spc="0" dirty="0" smtClean="0">
                <a:ln w="12700">
                  <a:noFill/>
                  <a:prstDash val="solid"/>
                </a:ln>
                <a:latin typeface="Polo" panose="02000400000000000000" pitchFamily="2" charset="0"/>
              </a:rPr>
              <a:t>x6</a:t>
            </a:r>
            <a:endParaRPr lang="hu-HU" sz="2000" cap="none" spc="0" dirty="0">
              <a:ln w="12700">
                <a:noFill/>
                <a:prstDash val="solid"/>
              </a:ln>
              <a:latin typeface="Polo" panose="02000400000000000000" pitchFamily="2" charset="0"/>
            </a:endParaRPr>
          </a:p>
        </p:txBody>
      </p:sp>
      <p:sp>
        <p:nvSpPr>
          <p:cNvPr id="10" name="1. sz. felirat 9"/>
          <p:cNvSpPr/>
          <p:nvPr/>
        </p:nvSpPr>
        <p:spPr>
          <a:xfrm>
            <a:off x="111451" y="4290219"/>
            <a:ext cx="1574800" cy="648300"/>
          </a:xfrm>
          <a:prstGeom prst="borderCallout1">
            <a:avLst>
              <a:gd name="adj1" fmla="val 48322"/>
              <a:gd name="adj2" fmla="val 97341"/>
              <a:gd name="adj3" fmla="val -31104"/>
              <a:gd name="adj4" fmla="val 166015"/>
            </a:avLst>
          </a:prstGeom>
          <a:solidFill>
            <a:schemeClr val="bg2">
              <a:lumMod val="65000"/>
            </a:schemeClr>
          </a:solidFill>
          <a:ln w="635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Polo" panose="02000400000000000000" pitchFamily="2" charset="0"/>
              </a:rPr>
              <a:t>3 KDSZ </a:t>
            </a:r>
            <a:r>
              <a:rPr lang="hu-HU" sz="1600" dirty="0" err="1">
                <a:solidFill>
                  <a:schemeClr val="tx1"/>
                </a:solidFill>
                <a:latin typeface="Polo" panose="02000400000000000000" pitchFamily="2" charset="0"/>
              </a:rPr>
              <a:t>üzemelőkészítő</a:t>
            </a:r>
            <a:endParaRPr lang="hu-HU" sz="1600" dirty="0">
              <a:solidFill>
                <a:schemeClr val="tx1"/>
              </a:solidFill>
              <a:latin typeface="Polo" panose="02000400000000000000" pitchFamily="2" charset="0"/>
            </a:endParaRPr>
          </a:p>
        </p:txBody>
      </p:sp>
      <p:sp>
        <p:nvSpPr>
          <p:cNvPr id="11" name="1. sz. felirat 10"/>
          <p:cNvSpPr/>
          <p:nvPr/>
        </p:nvSpPr>
        <p:spPr>
          <a:xfrm>
            <a:off x="4652947" y="2993011"/>
            <a:ext cx="1524000" cy="762706"/>
          </a:xfrm>
          <a:prstGeom prst="borderCallout1">
            <a:avLst>
              <a:gd name="adj1" fmla="val 109806"/>
              <a:gd name="adj2" fmla="val -68795"/>
              <a:gd name="adj3" fmla="val 49528"/>
              <a:gd name="adj4" fmla="val -1029"/>
            </a:avLst>
          </a:prstGeom>
          <a:solidFill>
            <a:schemeClr val="bg2">
              <a:lumMod val="65000"/>
            </a:schemeClr>
          </a:solidFill>
          <a:ln w="635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Polo" panose="02000400000000000000" pitchFamily="2" charset="0"/>
              </a:rPr>
              <a:t>1 Kijelölt üzemirányító</a:t>
            </a:r>
          </a:p>
        </p:txBody>
      </p:sp>
      <p:sp>
        <p:nvSpPr>
          <p:cNvPr id="12" name="Ív 11"/>
          <p:cNvSpPr/>
          <p:nvPr/>
        </p:nvSpPr>
        <p:spPr>
          <a:xfrm flipH="1">
            <a:off x="1686251" y="2964127"/>
            <a:ext cx="2868064" cy="2088798"/>
          </a:xfrm>
          <a:prstGeom prst="arc">
            <a:avLst>
              <a:gd name="adj1" fmla="val 16200000"/>
              <a:gd name="adj2" fmla="val 14635342"/>
            </a:avLst>
          </a:prstGeom>
          <a:ln>
            <a:solidFill>
              <a:srgbClr val="0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34435" y="676010"/>
            <a:ext cx="3679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3200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dirty="0" smtClean="0">
                <a:latin typeface="Polo" panose="02000400000000000000" pitchFamily="2" charset="0"/>
              </a:rPr>
              <a:t>Trénerek, támogatók kiképzése:</a:t>
            </a:r>
            <a:endParaRPr lang="hu-HU" dirty="0" smtClean="0">
              <a:latin typeface="Polo" panose="02000400000000000000" pitchFamily="2" charset="0"/>
            </a:endParaRPr>
          </a:p>
          <a:p>
            <a:pPr marL="660400" lvl="1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dirty="0" smtClean="0">
                <a:latin typeface="Polo" panose="02000400000000000000" pitchFamily="2" charset="0"/>
              </a:rPr>
              <a:t>egynapos szállítói képzés,</a:t>
            </a:r>
          </a:p>
          <a:p>
            <a:pPr marL="660400" lvl="1" indent="-203200">
              <a:lnSpc>
                <a:spcPts val="2400"/>
              </a:lnSpc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dirty="0">
                <a:latin typeface="Polo" panose="02000400000000000000" pitchFamily="2" charset="0"/>
              </a:rPr>
              <a:t>m</a:t>
            </a:r>
            <a:r>
              <a:rPr lang="hu-HU" dirty="0" smtClean="0">
                <a:latin typeface="Polo" panose="02000400000000000000" pitchFamily="2" charset="0"/>
              </a:rPr>
              <a:t>ajd ~egy hónapos betanulás</a:t>
            </a:r>
            <a:endParaRPr lang="hu-HU" dirty="0" smtClean="0">
              <a:latin typeface="Polo" panose="02000400000000000000" pitchFamily="2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403962" y="3232484"/>
            <a:ext cx="2203761" cy="1243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hu-HU" dirty="0" smtClean="0">
                <a:latin typeface="Polo" panose="02000400000000000000" pitchFamily="2" charset="0"/>
              </a:rPr>
              <a:t>2016. közepére</a:t>
            </a:r>
            <a:endParaRPr lang="hu-HU" dirty="0" smtClean="0">
              <a:latin typeface="Polo" panose="020004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hu-HU" dirty="0" smtClean="0">
                <a:latin typeface="Polo" panose="02000400000000000000" pitchFamily="2" charset="0"/>
              </a:rPr>
              <a:t>24 képzett </a:t>
            </a:r>
            <a:r>
              <a:rPr lang="hu-HU" dirty="0" err="1" smtClean="0">
                <a:latin typeface="Polo" panose="02000400000000000000" pitchFamily="2" charset="0"/>
              </a:rPr>
              <a:t>mts</a:t>
            </a:r>
            <a:r>
              <a:rPr lang="hu-HU" dirty="0" smtClean="0">
                <a:latin typeface="Polo" panose="02000400000000000000" pitchFamily="2" charset="0"/>
              </a:rPr>
              <a:t>: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hu-HU" dirty="0" smtClean="0">
                <a:latin typeface="Polo" panose="02000400000000000000" pitchFamily="2" charset="0"/>
              </a:rPr>
              <a:t>8 Tréner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hu-HU" dirty="0" smtClean="0">
                <a:latin typeface="Polo" panose="02000400000000000000" pitchFamily="2" charset="0"/>
              </a:rPr>
              <a:t>16 Támogató</a:t>
            </a:r>
          </a:p>
        </p:txBody>
      </p:sp>
      <p:sp>
        <p:nvSpPr>
          <p:cNvPr id="15" name="Ellipszis 14"/>
          <p:cNvSpPr/>
          <p:nvPr/>
        </p:nvSpPr>
        <p:spPr>
          <a:xfrm>
            <a:off x="2237574" y="3336837"/>
            <a:ext cx="1727200" cy="129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KDSZ</a:t>
            </a:r>
          </a:p>
        </p:txBody>
      </p:sp>
      <p:sp>
        <p:nvSpPr>
          <p:cNvPr id="16" name="Ellipszis 15"/>
          <p:cNvSpPr/>
          <p:nvPr/>
        </p:nvSpPr>
        <p:spPr>
          <a:xfrm>
            <a:off x="4879174" y="1048720"/>
            <a:ext cx="1727200" cy="129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ÜIK</a:t>
            </a:r>
          </a:p>
        </p:txBody>
      </p:sp>
      <p:sp>
        <p:nvSpPr>
          <p:cNvPr id="17" name="1. sz. felirat 16"/>
          <p:cNvSpPr/>
          <p:nvPr/>
        </p:nvSpPr>
        <p:spPr>
          <a:xfrm>
            <a:off x="111451" y="2302995"/>
            <a:ext cx="1674902" cy="1027064"/>
          </a:xfrm>
          <a:prstGeom prst="borderCallout1">
            <a:avLst>
              <a:gd name="adj1" fmla="val 50526"/>
              <a:gd name="adj2" fmla="val 100345"/>
              <a:gd name="adj3" fmla="val 111020"/>
              <a:gd name="adj4" fmla="val 147129"/>
            </a:avLst>
          </a:prstGeom>
          <a:solidFill>
            <a:srgbClr val="92D050"/>
          </a:solidFill>
          <a:ln w="635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 smtClean="0">
              <a:solidFill>
                <a:schemeClr val="tx1"/>
              </a:solidFill>
              <a:latin typeface="Polo" panose="02000400000000000000" pitchFamily="2" charset="0"/>
            </a:endParaRPr>
          </a:p>
          <a:p>
            <a:pPr algn="ctr"/>
            <a:r>
              <a:rPr lang="hu-HU" sz="1600" dirty="0" smtClean="0">
                <a:solidFill>
                  <a:schemeClr val="tx1"/>
                </a:solidFill>
                <a:latin typeface="Polo" panose="02000400000000000000" pitchFamily="2" charset="0"/>
              </a:rPr>
              <a:t>KDSZ </a:t>
            </a:r>
            <a:r>
              <a:rPr lang="hu-HU" sz="1600" dirty="0">
                <a:solidFill>
                  <a:schemeClr val="tx1"/>
                </a:solidFill>
                <a:latin typeface="Polo" panose="02000400000000000000" pitchFamily="2" charset="0"/>
              </a:rPr>
              <a:t>szakterület </a:t>
            </a:r>
            <a:r>
              <a:rPr lang="hu-HU" sz="1600" dirty="0" smtClean="0">
                <a:solidFill>
                  <a:schemeClr val="tx1"/>
                </a:solidFill>
                <a:latin typeface="Polo" panose="02000400000000000000" pitchFamily="2" charset="0"/>
              </a:rPr>
              <a:t>vezető,</a:t>
            </a:r>
          </a:p>
          <a:p>
            <a:pPr algn="ctr"/>
            <a:r>
              <a:rPr lang="hu-HU" sz="1600" dirty="0" err="1" smtClean="0">
                <a:solidFill>
                  <a:schemeClr val="tx1"/>
                </a:solidFill>
                <a:latin typeface="Polo" panose="02000400000000000000" pitchFamily="2" charset="0"/>
              </a:rPr>
              <a:t>Főelosztóhálózat</a:t>
            </a:r>
            <a:r>
              <a:rPr lang="hu-HU" sz="1600" dirty="0" smtClean="0">
                <a:solidFill>
                  <a:schemeClr val="tx1"/>
                </a:solidFill>
                <a:latin typeface="Polo" panose="02000400000000000000" pitchFamily="2" charset="0"/>
              </a:rPr>
              <a:t> </a:t>
            </a:r>
            <a:r>
              <a:rPr lang="hu-HU" sz="1600" dirty="0">
                <a:solidFill>
                  <a:schemeClr val="tx1"/>
                </a:solidFill>
                <a:latin typeface="Polo" panose="02000400000000000000" pitchFamily="2" charset="0"/>
              </a:rPr>
              <a:t>irányítási </a:t>
            </a:r>
            <a:r>
              <a:rPr lang="hu-HU" sz="1600" dirty="0" err="1">
                <a:solidFill>
                  <a:schemeClr val="tx1"/>
                </a:solidFill>
                <a:latin typeface="Polo" panose="02000400000000000000" pitchFamily="2" charset="0"/>
              </a:rPr>
              <a:t>tr</a:t>
            </a:r>
            <a:endParaRPr lang="hu-HU" sz="1600" dirty="0">
              <a:solidFill>
                <a:schemeClr val="tx1"/>
              </a:solidFill>
              <a:latin typeface="Polo" panose="02000400000000000000" pitchFamily="2" charset="0"/>
            </a:endParaRPr>
          </a:p>
          <a:p>
            <a:pPr algn="ctr"/>
            <a:endParaRPr lang="hu-HU" sz="1600" dirty="0">
              <a:solidFill>
                <a:schemeClr val="tx1"/>
              </a:solidFill>
              <a:latin typeface="Polo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5975" y="6409269"/>
            <a:ext cx="6553200" cy="1906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confidential</a:t>
            </a:r>
            <a:r>
              <a:rPr lang="hu-HU" altLang="hu-HU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hu-HU" sz="600" dirty="0">
                <a:solidFill>
                  <a:srgbClr val="000000"/>
                </a:solidFill>
                <a:latin typeface="Arial"/>
              </a:rPr>
              <a:t>–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682171"/>
            <a:ext cx="6338664" cy="434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963" indent="-2063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95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2750" indent="-2016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21C0A"/>
              </a:buClr>
              <a:buFont typeface="Wingdings" pitchFamily="2" charset="2"/>
              <a:buChar char="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33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5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75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0738" indent="-20320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21C0A"/>
              </a:buClr>
              <a:buFont typeface="Wingdings" pitchFamily="2" charset="2"/>
              <a:buChar char="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0738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b="1" dirty="0" smtClean="0">
                <a:solidFill>
                  <a:srgbClr val="FF0000"/>
                </a:solidFill>
              </a:rPr>
              <a:t>1. Meglévő állomány fejlesztése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b="1" dirty="0" smtClean="0"/>
              <a:t>Különleges  helyzetek </a:t>
            </a:r>
            <a:r>
              <a:rPr lang="hu-HU" altLang="hu-HU" dirty="0" smtClean="0"/>
              <a:t>felismerése, kezelése</a:t>
            </a:r>
          </a:p>
          <a:p>
            <a:pPr marL="457200" indent="-457200">
              <a:buFontTx/>
              <a:buChar char="-"/>
            </a:pPr>
            <a:r>
              <a:rPr lang="hu-HU" altLang="hu-HU" b="1" dirty="0"/>
              <a:t>Új megoldások </a:t>
            </a:r>
            <a:r>
              <a:rPr lang="hu-HU" altLang="hu-HU" dirty="0"/>
              <a:t>kipróbálása, a </a:t>
            </a:r>
            <a:r>
              <a:rPr lang="hu-HU" altLang="hu-HU" b="1" dirty="0"/>
              <a:t>jó gyakorlatok elterjesztése </a:t>
            </a:r>
          </a:p>
          <a:p>
            <a:pPr marL="457200" indent="-457200">
              <a:buFontTx/>
              <a:buChar char="-"/>
            </a:pPr>
            <a:r>
              <a:rPr lang="hu-HU" altLang="hu-HU" b="1" dirty="0" smtClean="0"/>
              <a:t>Kereszthelyismeret</a:t>
            </a:r>
            <a:r>
              <a:rPr lang="hu-HU" altLang="hu-HU" dirty="0" smtClean="0"/>
              <a:t> bővítése, szinten tartása</a:t>
            </a:r>
          </a:p>
          <a:p>
            <a:pPr marL="457200" indent="-457200">
              <a:buFontTx/>
              <a:buChar char="-"/>
            </a:pPr>
            <a:r>
              <a:rPr lang="hu-HU" altLang="hu-HU" b="1" dirty="0" smtClean="0"/>
              <a:t>Tudásszint mérés </a:t>
            </a:r>
            <a:r>
              <a:rPr lang="hu-HU" altLang="hu-HU" dirty="0" smtClean="0"/>
              <a:t>objektív módszerekkel, </a:t>
            </a:r>
            <a:r>
              <a:rPr lang="hu-HU" altLang="hu-HU" b="1" dirty="0" smtClean="0"/>
              <a:t>évente vizsga</a:t>
            </a:r>
          </a:p>
          <a:p>
            <a:pPr marL="457200" indent="-457200">
              <a:buFontTx/>
              <a:buChar char="-"/>
            </a:pPr>
            <a:r>
              <a:rPr lang="hu-HU" altLang="hu-HU" b="1" dirty="0" smtClean="0"/>
              <a:t>Együttműködés </a:t>
            </a:r>
            <a:r>
              <a:rPr lang="hu-HU" altLang="hu-HU" dirty="0" smtClean="0"/>
              <a:t>fejlesztése</a:t>
            </a:r>
          </a:p>
          <a:p>
            <a:pPr marL="457200" indent="-457200">
              <a:buFontTx/>
              <a:buChar char="-"/>
            </a:pPr>
            <a:r>
              <a:rPr lang="hu-HU" altLang="hu-HU" b="1" dirty="0"/>
              <a:t>Stressz-tűrés </a:t>
            </a:r>
            <a:r>
              <a:rPr lang="hu-HU" altLang="hu-HU" dirty="0" smtClean="0"/>
              <a:t>növelése</a:t>
            </a:r>
            <a:endParaRPr lang="hu-HU" altLang="hu-HU" dirty="0"/>
          </a:p>
          <a:p>
            <a:pPr marL="457200" indent="-457200">
              <a:buFontTx/>
              <a:buChar char="-"/>
            </a:pPr>
            <a:endParaRPr lang="hu-HU" altLang="hu-HU" dirty="0" smtClean="0"/>
          </a:p>
          <a:p>
            <a:r>
              <a:rPr lang="hu-HU" altLang="hu-HU" b="1" dirty="0" smtClean="0">
                <a:solidFill>
                  <a:srgbClr val="FF0000"/>
                </a:solidFill>
              </a:rPr>
              <a:t>2. Új diszpécserek betanítása</a:t>
            </a:r>
            <a:endParaRPr lang="hu-HU" altLang="hu-HU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hu-HU" altLang="hu-HU" b="1" dirty="0" smtClean="0"/>
              <a:t>SCADA kezelés </a:t>
            </a:r>
            <a:r>
              <a:rPr lang="hu-HU" altLang="hu-HU" dirty="0" smtClean="0"/>
              <a:t>begyakorlása</a:t>
            </a:r>
            <a:endParaRPr lang="hu-HU" altLang="hu-HU" b="1" dirty="0" smtClean="0"/>
          </a:p>
          <a:p>
            <a:pPr marL="457200" indent="-457200">
              <a:buFontTx/>
              <a:buChar char="-"/>
            </a:pPr>
            <a:r>
              <a:rPr lang="hu-HU" altLang="hu-HU" b="1" dirty="0"/>
              <a:t>Normál üzemviteli </a:t>
            </a:r>
            <a:r>
              <a:rPr lang="hu-HU" altLang="hu-HU" dirty="0" smtClean="0"/>
              <a:t>feladatok (tervszerű, üzemzavari) gyakorolása </a:t>
            </a:r>
            <a:endParaRPr lang="hu-HU" altLang="hu-HU" dirty="0"/>
          </a:p>
          <a:p>
            <a:pPr marL="457200" indent="-457200">
              <a:buFontTx/>
              <a:buChar char="-"/>
            </a:pPr>
            <a:r>
              <a:rPr lang="hu-HU" altLang="hu-HU" b="1" dirty="0" smtClean="0"/>
              <a:t>„Helyismeret” </a:t>
            </a:r>
            <a:r>
              <a:rPr lang="hu-HU" altLang="hu-HU" dirty="0" smtClean="0"/>
              <a:t>megszerzése</a:t>
            </a:r>
            <a:endParaRPr lang="hu-HU" altLang="hu-HU" dirty="0"/>
          </a:p>
          <a:p>
            <a:pPr marL="457200" indent="-457200">
              <a:buFontTx/>
              <a:buChar char="-"/>
            </a:pPr>
            <a:r>
              <a:rPr lang="hu-HU" altLang="hu-HU" b="1" dirty="0" smtClean="0"/>
              <a:t>Feljogosító vizsga </a:t>
            </a:r>
            <a:r>
              <a:rPr lang="hu-HU" altLang="hu-HU" dirty="0" smtClean="0"/>
              <a:t>letétele</a:t>
            </a:r>
          </a:p>
          <a:p>
            <a:pPr marL="457200" indent="-457200">
              <a:buFontTx/>
              <a:buChar char="-"/>
            </a:pPr>
            <a:endParaRPr lang="hu-HU" altLang="hu-HU" dirty="0"/>
          </a:p>
          <a:p>
            <a:pPr marL="457200" indent="-457200">
              <a:buFontTx/>
              <a:buChar char="-"/>
            </a:pPr>
            <a:endParaRPr lang="en-US" altLang="hu-HU" sz="280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599" y="6409269"/>
            <a:ext cx="173038" cy="19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1pPr>
            <a:lvl2pPr marL="589151" indent="-226597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2pPr>
            <a:lvl3pPr marL="906389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3pPr>
            <a:lvl4pPr marL="1268946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4pPr>
            <a:lvl5pPr marL="1631503" indent="-181276" defTabSz="456973" eaLnBrk="0" hangingPunct="0"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5pPr>
            <a:lvl6pPr marL="1994060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6pPr>
            <a:lvl7pPr marL="2356608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7pPr>
            <a:lvl8pPr marL="2719166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8pPr>
            <a:lvl9pPr marL="3081721" indent="-181276" defTabSz="45697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1800">
                <a:solidFill>
                  <a:schemeClr val="bg1"/>
                </a:solidFill>
                <a:latin typeface="Tele-GroteskFet" pitchFamily="2" charset="0"/>
                <a:cs typeface="Arial" charset="0"/>
              </a:defRPr>
            </a:lvl9pPr>
          </a:lstStyle>
          <a:p>
            <a:pPr eaLnBrk="1" hangingPunct="1"/>
            <a:fld id="{5629AD50-C0C5-4903-BB61-062A8F827918}" type="slidenum">
              <a:rPr lang="en-US" altLang="hu-HU" sz="600">
                <a:solidFill>
                  <a:srgbClr val="000000"/>
                </a:solidFill>
                <a:latin typeface="Arial"/>
              </a:rPr>
              <a:pPr eaLnBrk="1" hangingPunct="1"/>
              <a:t>9</a:t>
            </a:fld>
            <a:endParaRPr lang="en-US" altLang="hu-HU" sz="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609600" y="104613"/>
            <a:ext cx="7924800" cy="4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rgbClr val="F21C0A"/>
                </a:solidFill>
                <a:latin typeface="Arial" charset="0"/>
              </a:defRPr>
            </a:lvl9pPr>
          </a:lstStyle>
          <a:p>
            <a:r>
              <a:rPr lang="hu-HU" altLang="hu-HU" sz="2400" dirty="0" smtClean="0"/>
              <a:t>Mire használjuk a </a:t>
            </a:r>
            <a:r>
              <a:rPr lang="hu-HU" altLang="hu-HU" sz="2400" dirty="0" err="1" smtClean="0"/>
              <a:t>tréningszimulátort</a:t>
            </a:r>
            <a:r>
              <a:rPr lang="hu-HU" altLang="hu-HU" sz="2400" dirty="0" smtClean="0"/>
              <a:t>? 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6334534" y="981651"/>
            <a:ext cx="2758628" cy="2266875"/>
            <a:chOff x="6334534" y="981651"/>
            <a:chExt cx="2758628" cy="2266875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534" y="1095423"/>
              <a:ext cx="2587003" cy="1976254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6677347" y="2908106"/>
              <a:ext cx="852686" cy="3404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defRPr sz="1200"/>
              </a:lvl1pPr>
            </a:lstStyle>
            <a:p>
              <a:r>
                <a:rPr lang="hu-HU" altLang="hu-HU" dirty="0"/>
                <a:t>Finomítás,</a:t>
              </a:r>
            </a:p>
            <a:p>
              <a:r>
                <a:rPr lang="hu-HU" altLang="hu-HU" dirty="0"/>
                <a:t>javítás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7956376" y="1005609"/>
              <a:ext cx="906365" cy="2275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defRPr sz="1200"/>
              </a:lvl1pPr>
            </a:lstStyle>
            <a:p>
              <a:r>
                <a:rPr lang="hu-HU" altLang="hu-HU" dirty="0"/>
                <a:t>Gyakorlás</a:t>
              </a:r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6366129" y="981651"/>
              <a:ext cx="792088" cy="2275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defRPr sz="1200"/>
              </a:lvl1pPr>
            </a:lstStyle>
            <a:p>
              <a:r>
                <a:rPr lang="hu-HU" altLang="hu-HU" dirty="0"/>
                <a:t>Oktatás</a:t>
              </a:r>
              <a:endParaRPr lang="hu-HU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8409558" y="2755567"/>
              <a:ext cx="683604" cy="19695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>
              <a:noAutofit/>
            </a:bodyPr>
            <a:lstStyle>
              <a:defPPr>
                <a:defRPr lang="de-DE"/>
              </a:defPPr>
              <a:lvl1pPr algn="ctr">
                <a:lnSpc>
                  <a:spcPct val="100000"/>
                </a:lnSpc>
                <a:defRPr sz="1200"/>
              </a:lvl1pPr>
            </a:lstStyle>
            <a:p>
              <a:r>
                <a:rPr lang="hu-HU" altLang="hu-HU" dirty="0"/>
                <a:t>Mérés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3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-on Enjoyment Template">
  <a:themeElements>
    <a:clrScheme name="Benutzerdefiniert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Benutzerdefiniert 10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EON_PPT-Template_Enjoyment_12</Template>
  <TotalTime>0</TotalTime>
  <Words>627</Words>
  <Application>Microsoft Office PowerPoint</Application>
  <PresentationFormat>Egyéni</PresentationFormat>
  <Paragraphs>227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Calibri</vt:lpstr>
      <vt:lpstr>Symbol</vt:lpstr>
      <vt:lpstr>EON Brix Sans Black</vt:lpstr>
      <vt:lpstr>Polo</vt:lpstr>
      <vt:lpstr>Wingdings</vt:lpstr>
      <vt:lpstr>EON Brix Sans</vt:lpstr>
      <vt:lpstr>e-on Enjoyment Template</vt:lpstr>
      <vt:lpstr>   Elosztóhálózati tréningszimulátor alkalmazási tapasztalatai </vt:lpstr>
      <vt:lpstr>Az Üzemirányítás értékei</vt:lpstr>
      <vt:lpstr> Tartalom</vt:lpstr>
      <vt:lpstr>PowerPoint bemutató</vt:lpstr>
      <vt:lpstr>PowerPoint bemutató</vt:lpstr>
      <vt:lpstr>PowerPoint bemutató</vt:lpstr>
      <vt:lpstr>PowerPoint bemutató</vt:lpstr>
      <vt:lpstr>Szervezeti háttér kialakítása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>E.ON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Címsor kevesebb színnel</dc:title>
  <dc:creator>Rábai Márk</dc:creator>
  <cp:lastModifiedBy>e9390</cp:lastModifiedBy>
  <cp:revision>140</cp:revision>
  <cp:lastPrinted>2017-11-15T14:56:04Z</cp:lastPrinted>
  <dcterms:created xsi:type="dcterms:W3CDTF">2016-11-24T16:33:56Z</dcterms:created>
  <dcterms:modified xsi:type="dcterms:W3CDTF">2017-11-15T15:16:36Z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Office version">
    <vt:lpwstr>2007 and higher</vt:lpwstr>
  </property>
  <property fmtid="{D5CDD505-2E9C-101B-9397-08002B2CF9AE}" pid="4" name="Release date">
    <vt:lpwstr>November 2016</vt:lpwstr>
  </property>
  <property fmtid="{D5CDD505-2E9C-101B-9397-08002B2CF9AE}" pid="5" name="Release version">
    <vt:lpwstr>1.0</vt:lpwstr>
  </property>
</Properties>
</file>